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322" r:id="rId4"/>
    <p:sldId id="277" r:id="rId5"/>
    <p:sldId id="335" r:id="rId6"/>
    <p:sldId id="326" r:id="rId7"/>
    <p:sldId id="330" r:id="rId8"/>
    <p:sldId id="272" r:id="rId9"/>
    <p:sldId id="283" r:id="rId10"/>
    <p:sldId id="323" r:id="rId11"/>
    <p:sldId id="331" r:id="rId12"/>
    <p:sldId id="336" r:id="rId13"/>
    <p:sldId id="258" r:id="rId14"/>
    <p:sldId id="324" r:id="rId15"/>
    <p:sldId id="325" r:id="rId16"/>
    <p:sldId id="290" r:id="rId17"/>
    <p:sldId id="263" r:id="rId18"/>
    <p:sldId id="293" r:id="rId19"/>
    <p:sldId id="294" r:id="rId20"/>
    <p:sldId id="269" r:id="rId21"/>
    <p:sldId id="260" r:id="rId22"/>
    <p:sldId id="332" r:id="rId23"/>
    <p:sldId id="261" r:id="rId24"/>
    <p:sldId id="297" r:id="rId25"/>
    <p:sldId id="327" r:id="rId26"/>
    <p:sldId id="328" r:id="rId27"/>
    <p:sldId id="338" r:id="rId28"/>
    <p:sldId id="339" r:id="rId29"/>
    <p:sldId id="262" r:id="rId30"/>
    <p:sldId id="312" r:id="rId31"/>
    <p:sldId id="313" r:id="rId32"/>
    <p:sldId id="264" r:id="rId33"/>
    <p:sldId id="314" r:id="rId34"/>
    <p:sldId id="334" r:id="rId35"/>
    <p:sldId id="291" r:id="rId36"/>
    <p:sldId id="292" r:id="rId37"/>
    <p:sldId id="306" r:id="rId38"/>
    <p:sldId id="311" r:id="rId39"/>
    <p:sldId id="33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75" autoAdjust="0"/>
  </p:normalViewPr>
  <p:slideViewPr>
    <p:cSldViewPr snapToGrid="0" snapToObjects="1">
      <p:cViewPr varScale="1">
        <p:scale>
          <a:sx n="37" d="100"/>
          <a:sy n="37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3451D-F7BF-3847-8E0C-CBE4B9C20172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36A96-5AB9-FE48-B886-D5E65CE97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7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5261-54BA-E648-9B3C-7C69A7FF5ABD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6806D-137D-F142-8C3D-4D6D09EA5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2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Background: Hepatocellular Carcinoma (HCC) is a common malignancy worldwide with a high burden in West Africa. Male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female ratios show consistent bias toward males, the biological bases and variations of which are not well understood.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used data from the Gambian National Cancer Registry to compare trends in incidence of HCC in both genders.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 and Findings: Two periods were compared, 1988–1997 (early) and 1998–2006 (recent). In addition, the regression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used to assess trends over 19 years. Differences with self-reported ethnicity were assessed for the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period using population data from 2003 census. Male to female ratio showed a significant decrease between the two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periods from 3.28:1 (95% CI, [2.93–3.65]) to 2.2:1 (95% CI, [1.99–2.43]). Although rates in males were relatively stable (38.36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32.84 for, respectively, early and recent periods), they increased from 11.71 to 14.9 in females with a significant Annual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 Change of 3.01 [0.3–5.8] over 19 years and an increase in number of cases of 80.28% (compared to 26% in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males). Significant variations in HCC risk, but not in gender ratio were observed in relation with ethnicity.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Conclusion: This analysis of the only national, population-based cancer registry in West Africa shows a significant increase in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HCC in females over recent years. This increase may be the consequence of major changes in lifestyle or viral risk factors, in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 obesity and hepatitis C, which have both been documented to increase in West Africa during recent years.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806D-137D-F142-8C3D-4D6D09EA5A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14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Burden of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Aflatoxin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-Induced Hepatocellular Carcinoma: A Risk Assessment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 Liu and Felicia Wu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 of Environmental and Occupational Health, University of Pittsburgh, Pittsburgh, Pennsylvania, USA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806D-137D-F142-8C3D-4D6D09EA5A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0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Wild CP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Gong YY.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Mycotoxins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human disease: a large­ly ignored global health issue.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Carcinogenesis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2010;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71-82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806D-137D-F142-8C3D-4D6D09EA5A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8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6F401-1CEA-164C-BD43-DFEFDC878F2F}" type="slidenum">
              <a:rPr lang="en-US"/>
              <a:pPr/>
              <a:t>24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Exception Somalia where chronic HCV infection is as common as chronic HBV infection(3)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Bile 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Aden C,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Lindberg G, Nilsson Z. Important role of hepatitis C virus infection as a cause of chronic liver disease in Somalia.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Scand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Dig Dis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1993;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559-564</a:t>
            </a:r>
            <a:r>
              <a:rPr lang="en-GB" dirty="0" smtClean="0">
                <a:effectLst/>
              </a:rPr>
              <a:t> </a:t>
            </a:r>
          </a:p>
          <a:p>
            <a:endParaRPr lang="en-GB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most rural regions of China, the population drinks primarily pond, ditch or river water. High concentrations of tumor-promoting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microcystins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derived from blue-green algae, have been identified in these waters and high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microcystin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contents correlate with a high incidence of HCC[7,8].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806D-137D-F142-8C3D-4D6D09EA5A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5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F0B95-7E4F-2F48-BAE6-1C8D42BE84BE}" type="slidenum">
              <a:rPr lang="en-US"/>
              <a:pPr/>
              <a:t>30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5ECBE-7B87-FB40-B56A-2B7378632E34}" type="slidenum">
              <a:rPr lang="en-US"/>
              <a:pPr/>
              <a:t>31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PKR protein kinase is a critical component of the cellular antiviral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antiproliferative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responses induced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interferons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C410B-8CAF-9847-85F6-161D250A0570}" type="slidenum">
              <a:rPr lang="en-US"/>
              <a:pPr/>
              <a:t>33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9D9E1-30DF-6045-BD82-7B315309113F}" type="slidenum">
              <a:rPr lang="en-US"/>
              <a:pPr/>
              <a:t>35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644DF-471F-5B45-B452-A9D4D4808E25}" type="slidenum">
              <a:rPr lang="en-US"/>
              <a:pPr/>
              <a:t>36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E8164-3BC6-B647-974E-EDBBF5A5324E}" type="slidenum">
              <a:rPr lang="en-US"/>
              <a:pPr/>
              <a:t>37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B21E3-8BF9-6E4A-939E-42CB0834ABEA}" type="slidenum">
              <a:rPr lang="en-US"/>
              <a:pPr/>
              <a:t>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A5DEF-6C32-A64B-A819-01721F5D6AD6}" type="slidenum">
              <a:rPr lang="en-US"/>
              <a:pPr/>
              <a:t>38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806D-137D-F142-8C3D-4D6D09EA5A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7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06206-CF6D-A14C-9282-AC3DCBA7763B}" type="slidenum">
              <a:rPr lang="en-US"/>
              <a:pPr/>
              <a:t>16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-epidemiology of Hepatitis B Surface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Antigenaemia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Adult Nigerians with Clinical Features of Liver Diseases Attending a Primary-Care Clinic in a Resource-Constrained Setting of Eastern Nigeria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 adult Nigerians with clinical features of liver diseases at the primary-care clinic of Federal Medical Centre,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Owerri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One-step test strip manufactured by ACON Laboratories Inc. (Sorrento Valley, San Diego, CA, USA).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seroprevalence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50.7 %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Seroprevalence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806D-137D-F142-8C3D-4D6D09EA5A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9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A88FD-E7C2-AA41-8A9B-CFE06A7D2123}" type="slidenum">
              <a:rPr lang="en-US"/>
              <a:pPr/>
              <a:t>18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F1DAD-6E70-9649-8DEB-B867C3F9CF52}" type="slidenum">
              <a:rPr lang="en-US"/>
              <a:pPr/>
              <a:t>19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 . Frequencies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C1653T,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T1753V, or A1762T/G1764A mutations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asymptomatic hepatitis B surface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antigen carriers (ASC), patients with chronic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hepatitis B (CHB), patients with liver cirrhosis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(LC), and patients with hepatocellular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carcinoma (HCC) from the pooled data.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values (two-sided) are from the  2 test.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Absolute numbers of the participants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hepatitis B virus mutation data are shown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top of each column. The numerators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the number of the patients (participants)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mutation(s). The denominators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subtotal number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(participants) with and without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mutation(s).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806D-137D-F142-8C3D-4D6D09EA5A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6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806D-137D-F142-8C3D-4D6D09EA5A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0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6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1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6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A211-46BA-4047-A1DB-53FE58DE5C6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AB7B-C776-AB4C-9B87-100BAADAE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6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Hepatocellular carcinoma in West Africa:</a:t>
            </a:r>
            <a:br>
              <a:rPr lang="en-US" dirty="0" smtClean="0"/>
            </a:br>
            <a:r>
              <a:rPr lang="en-US" dirty="0" smtClean="0"/>
              <a:t>risk factors and pathogenesis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ZA" b="1" dirty="0"/>
          </a:p>
          <a:p>
            <a:pPr>
              <a:lnSpc>
                <a:spcPct val="80000"/>
              </a:lnSpc>
            </a:pPr>
            <a:r>
              <a:rPr lang="en-ZA" dirty="0" smtClean="0"/>
              <a:t>Dr Richard Phillips</a:t>
            </a:r>
          </a:p>
          <a:p>
            <a:pPr>
              <a:lnSpc>
                <a:spcPct val="80000"/>
              </a:lnSpc>
            </a:pPr>
            <a:r>
              <a:rPr lang="en-ZA" dirty="0" smtClean="0"/>
              <a:t>KNUST/KATH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807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3" y="51308"/>
            <a:ext cx="9028537" cy="814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admissions with  HCC  at KATH (Jan-June 2013)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04231"/>
              </p:ext>
            </p:extLst>
          </p:nvPr>
        </p:nvGraphicFramePr>
        <p:xfrm>
          <a:off x="89803" y="1013407"/>
          <a:ext cx="9028536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134"/>
                <a:gridCol w="2257134"/>
                <a:gridCol w="2257134"/>
                <a:gridCol w="2257134"/>
              </a:tblGrid>
              <a:tr h="505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Age (year)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Female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Total</a:t>
                      </a:r>
                      <a:endParaRPr lang="en-US" sz="3200" dirty="0"/>
                    </a:p>
                  </a:txBody>
                  <a:tcPr/>
                </a:tc>
              </a:tr>
              <a:tr h="505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0-19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</a:tr>
              <a:tr h="505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20-29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</a:t>
                      </a:r>
                      <a:endParaRPr lang="en-US" sz="3200" dirty="0"/>
                    </a:p>
                  </a:txBody>
                  <a:tcPr/>
                </a:tc>
              </a:tr>
              <a:tr h="505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30-39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30</a:t>
                      </a:r>
                      <a:endParaRPr lang="en-US" sz="3200" dirty="0"/>
                    </a:p>
                  </a:txBody>
                  <a:tcPr/>
                </a:tc>
              </a:tr>
              <a:tr h="505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40-49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23</a:t>
                      </a:r>
                      <a:endParaRPr lang="en-US" sz="3200" dirty="0"/>
                    </a:p>
                  </a:txBody>
                  <a:tcPr/>
                </a:tc>
              </a:tr>
              <a:tr h="505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50-59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</a:tr>
              <a:tr h="505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60-69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</a:tr>
              <a:tr h="505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70-79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  <a:tr h="50541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80-89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</a:tr>
              <a:tr h="50541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102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5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53"/>
            <a:ext cx="8229600" cy="1143000"/>
          </a:xfrm>
        </p:spPr>
        <p:txBody>
          <a:bodyPr/>
          <a:lstStyle/>
          <a:p>
            <a:r>
              <a:rPr lang="en-US" dirty="0" smtClean="0"/>
              <a:t>Ethnicity and HCC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13-08-08 at 19.27.11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62" t="-5966" r="-10943" b="6086"/>
          <a:stretch/>
        </p:blipFill>
        <p:spPr>
          <a:xfrm>
            <a:off x="-885577" y="347254"/>
            <a:ext cx="10660342" cy="6136825"/>
          </a:xfrm>
        </p:spPr>
      </p:pic>
    </p:spTree>
    <p:extLst>
      <p:ext uri="{BB962C8B-B14F-4D97-AF65-F5344CB8AC3E}">
        <p14:creationId xmlns:p14="http://schemas.microsoft.com/office/powerpoint/2010/main" val="23420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Ethnicity and HCC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incidence in </a:t>
            </a:r>
            <a:r>
              <a:rPr lang="en-US" dirty="0" err="1" smtClean="0"/>
              <a:t>Fula</a:t>
            </a:r>
            <a:r>
              <a:rPr lang="en-US" dirty="0" smtClean="0"/>
              <a:t> and </a:t>
            </a:r>
            <a:r>
              <a:rPr lang="en-US" dirty="0" err="1" smtClean="0"/>
              <a:t>Wollof</a:t>
            </a:r>
            <a:r>
              <a:rPr lang="en-US" dirty="0" smtClean="0"/>
              <a:t> ethnicity</a:t>
            </a:r>
          </a:p>
          <a:p>
            <a:r>
              <a:rPr lang="en-US" dirty="0" smtClean="0"/>
              <a:t>Increase due to genetic polymorphism in enzymes in AFB1 metabolism</a:t>
            </a:r>
          </a:p>
          <a:p>
            <a:r>
              <a:rPr lang="en-US" dirty="0" smtClean="0"/>
              <a:t>Higher prevalence between </a:t>
            </a:r>
            <a:r>
              <a:rPr lang="en-US" dirty="0" err="1" smtClean="0"/>
              <a:t>Fula</a:t>
            </a:r>
            <a:r>
              <a:rPr lang="en-US" dirty="0" smtClean="0"/>
              <a:t> and </a:t>
            </a:r>
            <a:r>
              <a:rPr lang="en-US" dirty="0" err="1" smtClean="0"/>
              <a:t>Mandinka</a:t>
            </a:r>
            <a:r>
              <a:rPr lang="en-US" dirty="0" smtClean="0"/>
              <a:t> in </a:t>
            </a:r>
            <a:r>
              <a:rPr lang="en-US" u="sng" dirty="0" err="1" smtClean="0"/>
              <a:t>Gly</a:t>
            </a:r>
            <a:r>
              <a:rPr lang="en-US" u="sng" dirty="0" smtClean="0"/>
              <a:t> </a:t>
            </a:r>
            <a:r>
              <a:rPr lang="en-US" u="sng" dirty="0"/>
              <a:t>399 Allele of </a:t>
            </a:r>
            <a:r>
              <a:rPr lang="en-US" i="1" u="sng" dirty="0" smtClean="0"/>
              <a:t>XRCC1 </a:t>
            </a:r>
            <a:r>
              <a:rPr lang="en-US" i="1" dirty="0" smtClean="0"/>
              <a:t>r</a:t>
            </a:r>
            <a:r>
              <a:rPr lang="en-US" dirty="0" smtClean="0"/>
              <a:t>esponsible for genetic repair of DNA </a:t>
            </a:r>
            <a:r>
              <a:rPr lang="en-US" dirty="0" err="1"/>
              <a:t>a</a:t>
            </a:r>
            <a:r>
              <a:rPr lang="en-US" dirty="0" err="1" smtClean="0"/>
              <a:t>flatoxin</a:t>
            </a:r>
            <a:r>
              <a:rPr lang="en-US" dirty="0" smtClean="0"/>
              <a:t> adducts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17018" y="6527228"/>
            <a:ext cx="532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Kirk GD 2005 Cancer </a:t>
            </a:r>
            <a:r>
              <a:rPr lang="en-US" dirty="0" err="1" smtClean="0">
                <a:solidFill>
                  <a:srgbClr val="FF6600"/>
                </a:solidFill>
              </a:rPr>
              <a:t>Epid</a:t>
            </a:r>
            <a:r>
              <a:rPr lang="en-US" dirty="0" smtClean="0">
                <a:solidFill>
                  <a:srgbClr val="FF6600"/>
                </a:solidFill>
              </a:rPr>
              <a:t> Biomarkers </a:t>
            </a:r>
            <a:r>
              <a:rPr lang="en-US" dirty="0" err="1" smtClean="0">
                <a:solidFill>
                  <a:srgbClr val="FF6600"/>
                </a:solidFill>
              </a:rPr>
              <a:t>Prev</a:t>
            </a:r>
            <a:r>
              <a:rPr lang="en-US" dirty="0" smtClean="0">
                <a:solidFill>
                  <a:srgbClr val="FF6600"/>
                </a:solidFill>
              </a:rPr>
              <a:t> 14: 373-379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6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the high incidence in Africa?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Three </a:t>
            </a:r>
            <a:r>
              <a:rPr lang="en-US" dirty="0"/>
              <a:t>major environmental </a:t>
            </a:r>
            <a:r>
              <a:rPr lang="en-US" dirty="0" smtClean="0"/>
              <a:t>causes</a:t>
            </a:r>
          </a:p>
          <a:p>
            <a:r>
              <a:rPr lang="en-US" dirty="0" smtClean="0"/>
              <a:t>Chronic HBV </a:t>
            </a:r>
            <a:r>
              <a:rPr lang="en-US" dirty="0"/>
              <a:t>infection </a:t>
            </a:r>
            <a:endParaRPr lang="en-US" dirty="0" smtClean="0"/>
          </a:p>
          <a:p>
            <a:r>
              <a:rPr lang="en-US" dirty="0"/>
              <a:t>Dietary exposure to fungal toxin </a:t>
            </a:r>
            <a:r>
              <a:rPr lang="en-US" dirty="0" err="1"/>
              <a:t>aflatoxin</a:t>
            </a:r>
            <a:r>
              <a:rPr lang="en-US" dirty="0"/>
              <a:t> </a:t>
            </a:r>
            <a:r>
              <a:rPr lang="en-US" dirty="0" smtClean="0"/>
              <a:t>B1</a:t>
            </a:r>
          </a:p>
          <a:p>
            <a:r>
              <a:rPr lang="en-US" dirty="0" smtClean="0"/>
              <a:t>Chronic HCV infection</a:t>
            </a:r>
          </a:p>
          <a:p>
            <a:endParaRPr lang="en-US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the high incidence of HCC  in Africa?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ZA" dirty="0" smtClean="0"/>
          </a:p>
          <a:p>
            <a:pPr>
              <a:lnSpc>
                <a:spcPct val="80000"/>
              </a:lnSpc>
              <a:buFontTx/>
              <a:buNone/>
            </a:pPr>
            <a:endParaRPr lang="en-Z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ZA" dirty="0" smtClean="0"/>
              <a:t>  </a:t>
            </a:r>
            <a:r>
              <a:rPr lang="en-ZA" sz="3300" b="1" dirty="0" smtClean="0"/>
              <a:t>Lesser risk factors</a:t>
            </a:r>
          </a:p>
          <a:p>
            <a:pPr>
              <a:lnSpc>
                <a:spcPct val="80000"/>
              </a:lnSpc>
            </a:pPr>
            <a:r>
              <a:rPr lang="en-ZA" sz="3300" dirty="0" smtClean="0"/>
              <a:t>Alcohol</a:t>
            </a:r>
          </a:p>
          <a:p>
            <a:pPr>
              <a:lnSpc>
                <a:spcPct val="80000"/>
              </a:lnSpc>
            </a:pPr>
            <a:r>
              <a:rPr lang="en-ZA" sz="3300" dirty="0" smtClean="0"/>
              <a:t>Metabolic conditions associated with obesity and/or T2DM</a:t>
            </a:r>
            <a:endParaRPr lang="en-ZA" sz="3300" b="1" dirty="0"/>
          </a:p>
          <a:p>
            <a:pPr>
              <a:lnSpc>
                <a:spcPct val="80000"/>
              </a:lnSpc>
            </a:pPr>
            <a:r>
              <a:rPr lang="en-ZA" sz="3300" dirty="0"/>
              <a:t>Dietary iron overload</a:t>
            </a:r>
          </a:p>
          <a:p>
            <a:pPr>
              <a:lnSpc>
                <a:spcPct val="80000"/>
              </a:lnSpc>
            </a:pPr>
            <a:endParaRPr lang="en-ZA" sz="3300" dirty="0"/>
          </a:p>
          <a:p>
            <a:pPr marL="0" indent="0">
              <a:lnSpc>
                <a:spcPct val="80000"/>
              </a:lnSpc>
              <a:buNone/>
            </a:pPr>
            <a:endParaRPr lang="en-ZA" sz="3300" dirty="0" smtClean="0"/>
          </a:p>
          <a:p>
            <a:pPr>
              <a:lnSpc>
                <a:spcPct val="80000"/>
              </a:lnSpc>
            </a:pPr>
            <a:r>
              <a:rPr lang="en-US" sz="3300" dirty="0" smtClean="0"/>
              <a:t>Incidence vary widely as a function of geography and local prevalence of chronic viral hepatitis</a:t>
            </a:r>
            <a:endParaRPr lang="en-GB" sz="3300" dirty="0" smtClean="0"/>
          </a:p>
          <a:p>
            <a:pPr marL="0" indent="0">
              <a:lnSpc>
                <a:spcPct val="80000"/>
              </a:lnSpc>
              <a:buNone/>
            </a:pPr>
            <a:endParaRPr lang="en-ZA" sz="2400" dirty="0" smtClean="0"/>
          </a:p>
        </p:txBody>
      </p:sp>
    </p:spTree>
    <p:extLst>
      <p:ext uri="{BB962C8B-B14F-4D97-AF65-F5344CB8AC3E}">
        <p14:creationId xmlns:p14="http://schemas.microsoft.com/office/powerpoint/2010/main" val="112652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Epidemiology of HBV infection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0000"/>
            </a:pPr>
            <a:r>
              <a:rPr lang="en-ZA" b="1" dirty="0" smtClean="0">
                <a:solidFill>
                  <a:schemeClr val="bg1"/>
                </a:solidFill>
              </a:rPr>
              <a:t> </a:t>
            </a:r>
          </a:p>
          <a:p>
            <a:pPr>
              <a:buSzPct val="90000"/>
            </a:pPr>
            <a:r>
              <a:rPr lang="en-ZA" u="sng" dirty="0" smtClean="0"/>
              <a:t>+</a:t>
            </a:r>
            <a:r>
              <a:rPr lang="en-ZA" dirty="0" smtClean="0"/>
              <a:t> 65 million chronically infected</a:t>
            </a:r>
          </a:p>
          <a:p>
            <a:pPr>
              <a:buSzPct val="90000"/>
            </a:pPr>
            <a:r>
              <a:rPr lang="en-ZA" dirty="0" smtClean="0"/>
              <a:t> Responsible for </a:t>
            </a:r>
            <a:r>
              <a:rPr lang="en-ZA" u="sng" dirty="0" smtClean="0"/>
              <a:t>+</a:t>
            </a:r>
            <a:r>
              <a:rPr lang="en-ZA" dirty="0" smtClean="0"/>
              <a:t> 255,000 deaths each year   </a:t>
            </a:r>
          </a:p>
          <a:p>
            <a:pPr>
              <a:buSzPct val="90000"/>
            </a:pPr>
            <a:r>
              <a:rPr lang="en-ZA" dirty="0" smtClean="0"/>
              <a:t> Chronic carriage more common in males (1.5-2.0 : 1.0)</a:t>
            </a:r>
          </a:p>
          <a:p>
            <a:pPr>
              <a:buSzPct val="95000"/>
            </a:pPr>
            <a:r>
              <a:rPr lang="en-ZA" dirty="0" smtClean="0"/>
              <a:t> More common in rural than in urban dwellers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9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730" y="549275"/>
            <a:ext cx="8823270" cy="863600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ZA" sz="4000" b="1" dirty="0" smtClean="0">
                <a:solidFill>
                  <a:srgbClr val="000000"/>
                </a:solidFill>
                <a:latin typeface="+mn-lt"/>
              </a:rPr>
              <a:t>onsequences of early hepatitis B virus infection</a:t>
            </a:r>
            <a:endParaRPr lang="en-GB" sz="4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28775"/>
            <a:ext cx="9396413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ZA" dirty="0"/>
          </a:p>
          <a:p>
            <a:pPr>
              <a:lnSpc>
                <a:spcPct val="90000"/>
              </a:lnSpc>
            </a:pPr>
            <a:r>
              <a:rPr lang="en-ZA" b="1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ZA" dirty="0">
                <a:solidFill>
                  <a:srgbClr val="000000"/>
                </a:solidFill>
              </a:rPr>
              <a:t>Infected in 1</a:t>
            </a:r>
            <a:r>
              <a:rPr lang="en-ZA" baseline="30000" dirty="0">
                <a:solidFill>
                  <a:srgbClr val="000000"/>
                </a:solidFill>
              </a:rPr>
              <a:t>st</a:t>
            </a:r>
            <a:r>
              <a:rPr lang="en-ZA" dirty="0">
                <a:solidFill>
                  <a:srgbClr val="000000"/>
                </a:solidFill>
              </a:rPr>
              <a:t> year of life:   90% become chronic</a:t>
            </a:r>
          </a:p>
          <a:p>
            <a:pPr>
              <a:lnSpc>
                <a:spcPct val="90000"/>
              </a:lnSpc>
            </a:pPr>
            <a:r>
              <a:rPr lang="en-ZA" dirty="0">
                <a:solidFill>
                  <a:srgbClr val="000000"/>
                </a:solidFill>
              </a:rPr>
              <a:t> Infected in 5</a:t>
            </a:r>
            <a:r>
              <a:rPr lang="en-ZA" baseline="30000" dirty="0">
                <a:solidFill>
                  <a:srgbClr val="000000"/>
                </a:solidFill>
              </a:rPr>
              <a:t>th</a:t>
            </a:r>
            <a:r>
              <a:rPr lang="en-ZA" dirty="0">
                <a:solidFill>
                  <a:srgbClr val="000000"/>
                </a:solidFill>
              </a:rPr>
              <a:t> year of life:   50% become chronic</a:t>
            </a:r>
          </a:p>
          <a:p>
            <a:pPr>
              <a:lnSpc>
                <a:spcPct val="90000"/>
              </a:lnSpc>
            </a:pPr>
            <a:r>
              <a:rPr lang="en-ZA" sz="3600" dirty="0">
                <a:solidFill>
                  <a:srgbClr val="000000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ZA" dirty="0">
                <a:solidFill>
                  <a:srgbClr val="000000"/>
                </a:solidFill>
              </a:rPr>
              <a:t>Infected in adulthood:  &lt; 10% become chronic</a:t>
            </a:r>
          </a:p>
          <a:p>
            <a:pPr>
              <a:lnSpc>
                <a:spcPct val="90000"/>
              </a:lnSpc>
            </a:pPr>
            <a:endParaRPr lang="en-ZA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ZA" dirty="0">
                <a:solidFill>
                  <a:srgbClr val="000000"/>
                </a:solidFill>
              </a:rPr>
              <a:t>                      27- 40% DEVELOP H.C.C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ZA" dirty="0">
                <a:solidFill>
                  <a:srgbClr val="000000"/>
                </a:solidFill>
              </a:rPr>
              <a:t>RELATIVE RISK OF H.C.C:   &gt; 100</a:t>
            </a:r>
          </a:p>
          <a:p>
            <a:pPr algn="l">
              <a:lnSpc>
                <a:spcPct val="90000"/>
              </a:lnSpc>
            </a:pPr>
            <a:r>
              <a:rPr lang="en-ZA" b="1" dirty="0">
                <a:solidFill>
                  <a:srgbClr val="33CCFF"/>
                </a:solidFill>
                <a:latin typeface="Times New Roman" charset="0"/>
              </a:rPr>
              <a:t>                        </a:t>
            </a:r>
            <a:endParaRPr lang="en-GB" b="1" dirty="0">
              <a:solidFill>
                <a:srgbClr val="33CC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Hepatitis B Surface </a:t>
            </a:r>
            <a:r>
              <a:rPr lang="en-US" sz="3200" b="1" dirty="0" err="1"/>
              <a:t>Antigenaemia</a:t>
            </a:r>
            <a:r>
              <a:rPr lang="en-US" sz="3200" b="1" dirty="0"/>
              <a:t> among Adult Nigerians with Clinical Features of Liver Diseases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06" b="-17406"/>
          <a:stretch>
            <a:fillRect/>
          </a:stretch>
        </p:blipFill>
        <p:spPr>
          <a:xfrm>
            <a:off x="457201" y="1600200"/>
            <a:ext cx="82296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3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31913"/>
          </a:xfrm>
        </p:spPr>
        <p:txBody>
          <a:bodyPr/>
          <a:lstStyle/>
          <a:p>
            <a:r>
              <a:rPr lang="en-ZA" sz="2800" dirty="0">
                <a:solidFill>
                  <a:srgbClr val="000000"/>
                </a:solidFill>
                <a:latin typeface="Times New Roman" charset="0"/>
              </a:rPr>
              <a:t>PATHOGENESIS OF HEPATITIS B VIRUS-INDUCED HEPATOCELLULAR CARCINOMA     </a:t>
            </a:r>
            <a:endParaRPr lang="en-GB" sz="28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53463" cy="5183187"/>
          </a:xfrm>
        </p:spPr>
        <p:txBody>
          <a:bodyPr/>
          <a:lstStyle/>
          <a:p>
            <a:pPr>
              <a:buFontTx/>
              <a:buNone/>
            </a:pPr>
            <a:r>
              <a:rPr lang="en-ZA" sz="2800" b="1" dirty="0">
                <a:solidFill>
                  <a:srgbClr val="3399FF"/>
                </a:solidFill>
                <a:latin typeface="Times New Roman" charset="0"/>
              </a:rPr>
              <a:t>       </a:t>
            </a:r>
            <a:endParaRPr lang="en-ZA" sz="2800" dirty="0">
              <a:solidFill>
                <a:srgbClr val="3399FF"/>
              </a:solidFill>
            </a:endParaRPr>
          </a:p>
          <a:p>
            <a:pPr>
              <a:buFontTx/>
              <a:buNone/>
            </a:pPr>
            <a:r>
              <a:rPr lang="en-ZA" sz="2800" dirty="0">
                <a:solidFill>
                  <a:srgbClr val="3399FF"/>
                </a:solidFill>
              </a:rPr>
              <a:t>            </a:t>
            </a:r>
            <a:r>
              <a:rPr lang="en-ZA" sz="2800" dirty="0">
                <a:solidFill>
                  <a:srgbClr val="000000"/>
                </a:solidFill>
              </a:rPr>
              <a:t>Unrestrained proliferation of hepatocytes</a:t>
            </a:r>
          </a:p>
          <a:p>
            <a:pPr>
              <a:buFontTx/>
              <a:buNone/>
            </a:pPr>
            <a:r>
              <a:rPr lang="en-ZA" sz="2800" dirty="0">
                <a:solidFill>
                  <a:srgbClr val="000000"/>
                </a:solidFill>
              </a:rPr>
              <a:t>                                            and</a:t>
            </a:r>
          </a:p>
          <a:p>
            <a:pPr>
              <a:buFontTx/>
              <a:buNone/>
            </a:pPr>
            <a:r>
              <a:rPr lang="en-ZA" sz="2800" dirty="0">
                <a:solidFill>
                  <a:srgbClr val="000000"/>
                </a:solidFill>
              </a:rPr>
              <a:t>              Series of genetic and epigenetic changes</a:t>
            </a:r>
          </a:p>
          <a:p>
            <a:pPr>
              <a:buClr>
                <a:srgbClr val="FF9933"/>
              </a:buClr>
              <a:buFont typeface="Wingdings" charset="0"/>
              <a:buNone/>
            </a:pPr>
            <a:endParaRPr lang="en-ZA" sz="2800" dirty="0">
              <a:solidFill>
                <a:srgbClr val="33CCFF"/>
              </a:solidFill>
            </a:endParaRPr>
          </a:p>
          <a:p>
            <a:pPr lvl="1">
              <a:buClr>
                <a:srgbClr val="FF9933"/>
              </a:buClr>
              <a:buFont typeface="Wingdings" charset="0"/>
              <a:buNone/>
            </a:pPr>
            <a:r>
              <a:rPr lang="en-ZA" sz="2000" dirty="0">
                <a:solidFill>
                  <a:schemeClr val="bg1"/>
                </a:solidFill>
              </a:rPr>
              <a:t>  </a:t>
            </a:r>
          </a:p>
          <a:p>
            <a:pPr lvl="1">
              <a:buFont typeface="Arial"/>
              <a:buChar char="•"/>
            </a:pPr>
            <a:r>
              <a:rPr lang="en-ZA" sz="2400" dirty="0">
                <a:solidFill>
                  <a:srgbClr val="000000"/>
                </a:solidFill>
              </a:rPr>
              <a:t>  Dividing cells susceptible to viral integration</a:t>
            </a:r>
          </a:p>
          <a:p>
            <a:pPr lvl="1">
              <a:buFont typeface="Arial"/>
              <a:buChar char="•"/>
            </a:pPr>
            <a:r>
              <a:rPr lang="en-ZA" sz="2400" dirty="0">
                <a:solidFill>
                  <a:srgbClr val="000000"/>
                </a:solidFill>
              </a:rPr>
              <a:t>  Accelerated hepatocyte turnover rate allows less</a:t>
            </a:r>
          </a:p>
          <a:p>
            <a:pPr marL="457200" lvl="1" indent="0">
              <a:buClr>
                <a:srgbClr val="FF9933"/>
              </a:buClr>
              <a:buSzPct val="90000"/>
              <a:buNone/>
            </a:pPr>
            <a:r>
              <a:rPr lang="en-ZA" sz="2400" dirty="0">
                <a:solidFill>
                  <a:srgbClr val="000000"/>
                </a:solidFill>
              </a:rPr>
              <a:t>      time</a:t>
            </a:r>
            <a:r>
              <a:rPr lang="en-ZA" sz="2000" dirty="0">
                <a:solidFill>
                  <a:srgbClr val="000000"/>
                </a:solidFill>
              </a:rPr>
              <a:t> for DNA </a:t>
            </a:r>
            <a:r>
              <a:rPr lang="en-ZA" sz="2400" dirty="0">
                <a:solidFill>
                  <a:srgbClr val="000000"/>
                </a:solidFill>
              </a:rPr>
              <a:t>repair before cell divides again, ‘fixing’</a:t>
            </a:r>
          </a:p>
          <a:p>
            <a:pPr marL="457200" lvl="1" indent="0">
              <a:buClr>
                <a:srgbClr val="FF9933"/>
              </a:buClr>
              <a:buSzPct val="90000"/>
              <a:buNone/>
            </a:pPr>
            <a:r>
              <a:rPr lang="en-ZA" sz="2400" dirty="0">
                <a:solidFill>
                  <a:srgbClr val="000000"/>
                </a:solidFill>
              </a:rPr>
              <a:t>      abnormal DNA in daughter cells</a:t>
            </a:r>
          </a:p>
          <a:p>
            <a:pPr marL="0" indent="0">
              <a:buNone/>
            </a:pPr>
            <a:endParaRPr lang="en-GB" sz="2400" b="1" dirty="0">
              <a:solidFill>
                <a:srgbClr val="3399FF"/>
              </a:solidFill>
              <a:latin typeface="Times New Roman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539750" y="2997200"/>
            <a:ext cx="3968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84213" y="14128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684213" y="3500438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8388350" y="12684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8388350" y="12684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684213" y="1773238"/>
            <a:ext cx="0" cy="172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V="1">
            <a:off x="8532813" y="1773238"/>
            <a:ext cx="0" cy="172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684213" y="1773238"/>
            <a:ext cx="784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ZA" sz="2800" dirty="0">
                <a:solidFill>
                  <a:srgbClr val="17375E"/>
                </a:solidFill>
                <a:latin typeface="+mn-lt"/>
              </a:rPr>
              <a:t>PATHOGENESIS OF HEPATITIS B VIRUS-INDUCED HEPATOCELLULAR CARCINOMA</a:t>
            </a:r>
            <a:endParaRPr lang="en-GB" sz="280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6192838"/>
          </a:xfrm>
        </p:spPr>
        <p:txBody>
          <a:bodyPr/>
          <a:lstStyle/>
          <a:p>
            <a:pPr>
              <a:lnSpc>
                <a:spcPct val="90000"/>
              </a:lnSpc>
              <a:buSzPct val="170000"/>
            </a:pPr>
            <a:r>
              <a:rPr lang="en-ZA" sz="1400" b="1" dirty="0">
                <a:solidFill>
                  <a:schemeClr val="bg1"/>
                </a:solidFill>
                <a:latin typeface="Times New Roman" charset="0"/>
              </a:rPr>
              <a:t>  </a:t>
            </a:r>
            <a:r>
              <a:rPr lang="en-ZA" sz="2400" dirty="0">
                <a:solidFill>
                  <a:srgbClr val="000000"/>
                </a:solidFill>
              </a:rPr>
              <a:t>HBV DNA does not contain an oncogene</a:t>
            </a:r>
          </a:p>
          <a:p>
            <a:pPr>
              <a:lnSpc>
                <a:spcPct val="90000"/>
              </a:lnSpc>
              <a:buSzPct val="105000"/>
            </a:pPr>
            <a:r>
              <a:rPr lang="en-ZA" sz="2400" dirty="0">
                <a:solidFill>
                  <a:srgbClr val="000000"/>
                </a:solidFill>
              </a:rPr>
              <a:t> HBV DNA integration occurs in almost all patients with</a:t>
            </a:r>
          </a:p>
          <a:p>
            <a:pPr>
              <a:lnSpc>
                <a:spcPct val="90000"/>
              </a:lnSpc>
              <a:buClr>
                <a:srgbClr val="FF9933"/>
              </a:buClr>
              <a:buFont typeface="Wingdings" charset="0"/>
              <a:buNone/>
            </a:pPr>
            <a:r>
              <a:rPr lang="en-ZA" sz="2400" dirty="0">
                <a:solidFill>
                  <a:srgbClr val="000000"/>
                </a:solidFill>
              </a:rPr>
              <a:t>      HBV-induced HCC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1800" i="1" dirty="0">
                <a:solidFill>
                  <a:srgbClr val="000000"/>
                </a:solidFill>
              </a:rPr>
              <a:t>             </a:t>
            </a:r>
            <a:r>
              <a:rPr lang="en-ZA" sz="2800" i="1" dirty="0">
                <a:solidFill>
                  <a:srgbClr val="000000"/>
                </a:solidFill>
              </a:rPr>
              <a:t>Cis</a:t>
            </a:r>
            <a:r>
              <a:rPr lang="en-ZA" sz="2800" dirty="0">
                <a:solidFill>
                  <a:srgbClr val="000000"/>
                </a:solidFill>
              </a:rPr>
              <a:t>-activation of cellular genes</a:t>
            </a:r>
            <a:r>
              <a:rPr lang="en-ZA" sz="1800" dirty="0">
                <a:solidFill>
                  <a:srgbClr val="000000"/>
                </a:solidFill>
              </a:rPr>
              <a:t>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1800" dirty="0">
                <a:solidFill>
                  <a:srgbClr val="000000"/>
                </a:solidFill>
              </a:rPr>
              <a:t>             </a:t>
            </a:r>
            <a:r>
              <a:rPr lang="en-ZA" sz="2400" dirty="0">
                <a:solidFill>
                  <a:srgbClr val="000000"/>
                </a:solidFill>
              </a:rPr>
              <a:t>1. Integration into or close to a gene disrupts the gene 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2400" dirty="0">
                <a:solidFill>
                  <a:srgbClr val="000000"/>
                </a:solidFill>
              </a:rPr>
              <a:t>          interferes with its function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2400" dirty="0">
                <a:solidFill>
                  <a:srgbClr val="000000"/>
                </a:solidFill>
              </a:rPr>
              <a:t>          2. Changes in flanking sequences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1800" dirty="0">
                <a:solidFill>
                  <a:srgbClr val="000000"/>
                </a:solidFill>
              </a:rPr>
              <a:t>             </a:t>
            </a:r>
            <a:r>
              <a:rPr lang="en-ZA" sz="2400" dirty="0">
                <a:solidFill>
                  <a:srgbClr val="000000"/>
                </a:solidFill>
              </a:rPr>
              <a:t>- deletions, translocations, duplications</a:t>
            </a:r>
            <a:endParaRPr lang="en-GB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ZA" sz="1800" i="1" dirty="0">
                <a:solidFill>
                  <a:srgbClr val="000000"/>
                </a:solidFill>
              </a:rPr>
              <a:t>           </a:t>
            </a:r>
            <a:r>
              <a:rPr lang="en-ZA" sz="2800" i="1" dirty="0">
                <a:solidFill>
                  <a:srgbClr val="000000"/>
                </a:solidFill>
              </a:rPr>
              <a:t>Trans</a:t>
            </a:r>
            <a:r>
              <a:rPr lang="en-ZA" sz="2800" dirty="0">
                <a:solidFill>
                  <a:srgbClr val="000000"/>
                </a:solidFill>
              </a:rPr>
              <a:t>-activation of cellular genes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1200" dirty="0">
                <a:solidFill>
                  <a:srgbClr val="000000"/>
                </a:solidFill>
              </a:rPr>
              <a:t>           </a:t>
            </a:r>
            <a:r>
              <a:rPr lang="en-ZA" sz="2400" dirty="0">
                <a:solidFill>
                  <a:srgbClr val="000000"/>
                </a:solidFill>
              </a:rPr>
              <a:t>Mediated through signal transduction pathways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2000" dirty="0">
                <a:solidFill>
                  <a:srgbClr val="000000"/>
                </a:solidFill>
              </a:rPr>
              <a:t>             </a:t>
            </a:r>
            <a:r>
              <a:rPr lang="en-ZA" sz="2400" dirty="0">
                <a:solidFill>
                  <a:srgbClr val="000000"/>
                </a:solidFill>
              </a:rPr>
              <a:t>Two HBV proteins have </a:t>
            </a:r>
            <a:r>
              <a:rPr lang="en-ZA" sz="2400" i="1" dirty="0">
                <a:solidFill>
                  <a:srgbClr val="000000"/>
                </a:solidFill>
              </a:rPr>
              <a:t>trans</a:t>
            </a:r>
            <a:r>
              <a:rPr lang="en-ZA" sz="2400" dirty="0">
                <a:solidFill>
                  <a:srgbClr val="000000"/>
                </a:solidFill>
              </a:rPr>
              <a:t>-activating capability: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2400" dirty="0">
                <a:solidFill>
                  <a:srgbClr val="000000"/>
                </a:solidFill>
              </a:rPr>
              <a:t>                  -  x protein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2400" dirty="0">
                <a:solidFill>
                  <a:srgbClr val="000000"/>
                </a:solidFill>
              </a:rPr>
              <a:t>                  -  preS/S protein when 3’ truncated during integration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2400" b="1" dirty="0">
                <a:solidFill>
                  <a:srgbClr val="99CCFF"/>
                </a:solidFill>
                <a:latin typeface="Times New Roman" charset="0"/>
              </a:rPr>
              <a:t>                          </a:t>
            </a:r>
            <a:endParaRPr lang="en-GB" sz="1200" b="1" dirty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0.25-1.2 million </a:t>
            </a:r>
            <a:r>
              <a:rPr lang="en-US" dirty="0"/>
              <a:t>cases worldwide per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most common human cancer</a:t>
            </a:r>
            <a:r>
              <a:rPr lang="en-GB" dirty="0" smtClean="0">
                <a:effectLst/>
              </a:rPr>
              <a:t> </a:t>
            </a:r>
          </a:p>
          <a:p>
            <a:r>
              <a:rPr lang="en-US" dirty="0" smtClean="0"/>
              <a:t>80% of burden in developing countries</a:t>
            </a:r>
            <a:endParaRPr lang="en-GB" dirty="0" smtClean="0">
              <a:effectLst/>
            </a:endParaRPr>
          </a:p>
          <a:p>
            <a:r>
              <a:rPr lang="en-US" dirty="0" smtClean="0"/>
              <a:t>One of the 3</a:t>
            </a:r>
            <a:r>
              <a:rPr lang="en-US" baseline="30000" dirty="0" smtClean="0"/>
              <a:t>rd</a:t>
            </a:r>
            <a:r>
              <a:rPr lang="en-US" dirty="0" smtClean="0"/>
              <a:t> most common cancers in these countries</a:t>
            </a:r>
          </a:p>
          <a:p>
            <a:r>
              <a:rPr lang="en-US" dirty="0"/>
              <a:t>Shortest survival time of any cancer in males and </a:t>
            </a:r>
            <a:r>
              <a:rPr lang="en-US" dirty="0" smtClean="0"/>
              <a:t>females</a:t>
            </a:r>
          </a:p>
          <a:p>
            <a:r>
              <a:rPr lang="en-US" dirty="0"/>
              <a:t>Prognosis poorer in low-income countries</a:t>
            </a:r>
            <a:endParaRPr lang="en-GB" dirty="0"/>
          </a:p>
          <a:p>
            <a:endParaRPr lang="en-GB" dirty="0"/>
          </a:p>
          <a:p>
            <a:endParaRPr lang="en-GB" dirty="0" smtClean="0">
              <a:effectLst/>
            </a:endParaRPr>
          </a:p>
          <a:p>
            <a:endParaRPr lang="en-US" dirty="0" smtClean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0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7867" y="274638"/>
            <a:ext cx="9431867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Associations Between Hepatitis B Virus Mutations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US" sz="3200" dirty="0"/>
              <a:t>and the Risk of Hepatocellular </a:t>
            </a:r>
            <a:r>
              <a:rPr lang="en-US" sz="3200" dirty="0" smtClean="0"/>
              <a:t>Carcinoma</a:t>
            </a:r>
            <a:endParaRPr lang="en-US" sz="3200" dirty="0"/>
          </a:p>
        </p:txBody>
      </p:sp>
      <p:pic>
        <p:nvPicPr>
          <p:cNvPr id="4" name="Content Placeholder 3" descr="Screen Shot 2013-08-08 at 06.25.19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b="-758"/>
          <a:stretch/>
        </p:blipFill>
        <p:spPr>
          <a:xfrm>
            <a:off x="190500" y="1454150"/>
            <a:ext cx="8496300" cy="5031317"/>
          </a:xfrm>
        </p:spPr>
      </p:pic>
      <p:sp>
        <p:nvSpPr>
          <p:cNvPr id="3" name="TextBox 2"/>
          <p:cNvSpPr txBox="1"/>
          <p:nvPr/>
        </p:nvSpPr>
        <p:spPr>
          <a:xfrm>
            <a:off x="3232387" y="6504394"/>
            <a:ext cx="4997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Shijian</a:t>
            </a:r>
            <a:r>
              <a:rPr lang="en-US" dirty="0">
                <a:solidFill>
                  <a:srgbClr val="FF6600"/>
                </a:solidFill>
              </a:rPr>
              <a:t> Liu </a:t>
            </a:r>
            <a:r>
              <a:rPr lang="de-DE" dirty="0">
                <a:solidFill>
                  <a:srgbClr val="FF6600"/>
                </a:solidFill>
              </a:rPr>
              <a:t>J </a:t>
            </a:r>
            <a:r>
              <a:rPr lang="de-DE" dirty="0" err="1">
                <a:solidFill>
                  <a:srgbClr val="FF6600"/>
                </a:solidFill>
              </a:rPr>
              <a:t>Natl</a:t>
            </a:r>
            <a:r>
              <a:rPr lang="de-DE" dirty="0">
                <a:solidFill>
                  <a:srgbClr val="FF6600"/>
                </a:solidFill>
              </a:rPr>
              <a:t> </a:t>
            </a:r>
            <a:r>
              <a:rPr lang="de-DE" dirty="0" err="1">
                <a:solidFill>
                  <a:srgbClr val="FF6600"/>
                </a:solidFill>
              </a:rPr>
              <a:t>Cancer</a:t>
            </a:r>
            <a:r>
              <a:rPr lang="de-DE" dirty="0">
                <a:solidFill>
                  <a:srgbClr val="FF6600"/>
                </a:solidFill>
              </a:rPr>
              <a:t> </a:t>
            </a:r>
            <a:r>
              <a:rPr lang="de-DE" dirty="0" err="1">
                <a:solidFill>
                  <a:srgbClr val="FF6600"/>
                </a:solidFill>
              </a:rPr>
              <a:t>Inst</a:t>
            </a:r>
            <a:r>
              <a:rPr lang="de-DE" dirty="0">
                <a:solidFill>
                  <a:srgbClr val="FF6600"/>
                </a:solidFill>
              </a:rPr>
              <a:t> 2009;101: 1066 – 1082</a:t>
            </a:r>
            <a:r>
              <a:rPr lang="en-US" dirty="0">
                <a:solidFill>
                  <a:srgbClr val="FF66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Dietary </a:t>
            </a:r>
            <a:r>
              <a:rPr lang="en-US" dirty="0"/>
              <a:t>exposure to fungal toxin </a:t>
            </a:r>
            <a:r>
              <a:rPr lang="en-US" dirty="0" err="1"/>
              <a:t>aflatoxin</a:t>
            </a:r>
            <a:r>
              <a:rPr lang="en-US" dirty="0"/>
              <a:t> B1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Difuranocoumarin</a:t>
            </a:r>
            <a:r>
              <a:rPr lang="en-US" dirty="0" smtClean="0"/>
              <a:t> </a:t>
            </a:r>
            <a:r>
              <a:rPr lang="en-US" dirty="0"/>
              <a:t>derivatives of </a:t>
            </a:r>
            <a:r>
              <a:rPr lang="en-US" dirty="0" err="1" smtClean="0"/>
              <a:t>Aspergillus</a:t>
            </a:r>
            <a:r>
              <a:rPr lang="en-US" dirty="0" smtClean="0"/>
              <a:t> </a:t>
            </a:r>
            <a:r>
              <a:rPr lang="en-US" dirty="0" err="1"/>
              <a:t>flavus</a:t>
            </a:r>
            <a:r>
              <a:rPr lang="en-US" dirty="0"/>
              <a:t> and A</a:t>
            </a:r>
            <a:r>
              <a:rPr lang="en-US" dirty="0" smtClean="0"/>
              <a:t>. </a:t>
            </a:r>
            <a:r>
              <a:rPr lang="en-US" dirty="0" err="1" smtClean="0"/>
              <a:t>parasiticus</a:t>
            </a:r>
            <a:r>
              <a:rPr lang="en-GB" dirty="0" smtClean="0">
                <a:effectLst/>
              </a:rPr>
              <a:t> </a:t>
            </a:r>
          </a:p>
          <a:p>
            <a:r>
              <a:rPr lang="en-US" dirty="0"/>
              <a:t>Contaminate crops, particularly maize, ground nuts and fermented soy beans, in tropical and </a:t>
            </a:r>
            <a:r>
              <a:rPr lang="en-US" dirty="0" smtClean="0"/>
              <a:t>subtropical countries</a:t>
            </a:r>
          </a:p>
          <a:p>
            <a:r>
              <a:rPr lang="en-US" dirty="0" smtClean="0"/>
              <a:t>Associated with warm, humid climates</a:t>
            </a:r>
          </a:p>
          <a:p>
            <a:r>
              <a:rPr lang="en-US" dirty="0"/>
              <a:t>Contamination </a:t>
            </a:r>
            <a:r>
              <a:rPr lang="en-US" dirty="0" smtClean="0"/>
              <a:t>occurs </a:t>
            </a:r>
            <a:r>
              <a:rPr lang="en-US" dirty="0"/>
              <a:t>both during growth of the crops and as a result of their improper storage.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Distribution of HCC cases attributable to </a:t>
            </a:r>
            <a:r>
              <a:rPr lang="en-US" sz="3200" dirty="0" err="1"/>
              <a:t>aflatoxin</a:t>
            </a:r>
            <a:r>
              <a:rPr lang="en-US" sz="3200" dirty="0"/>
              <a:t> in different regions of the world.</a:t>
            </a:r>
          </a:p>
        </p:txBody>
      </p:sp>
      <p:pic>
        <p:nvPicPr>
          <p:cNvPr id="4" name="Content Placeholder 3" descr="Screen Shot 2013-08-08 at 20.01.0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9" r="-3909" b="-1123"/>
          <a:stretch/>
        </p:blipFill>
        <p:spPr>
          <a:xfrm>
            <a:off x="457199" y="1600200"/>
            <a:ext cx="8551333" cy="5122333"/>
          </a:xfrm>
        </p:spPr>
      </p:pic>
    </p:spTree>
    <p:extLst>
      <p:ext uri="{BB962C8B-B14F-4D97-AF65-F5344CB8AC3E}">
        <p14:creationId xmlns:p14="http://schemas.microsoft.com/office/powerpoint/2010/main" val="22377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Sub-Saharan Africa and the Asia-Pacific region have high levels of exposure to the fungal toxin.</a:t>
            </a:r>
            <a:endParaRPr lang="en-GB" dirty="0"/>
          </a:p>
          <a:p>
            <a:r>
              <a:rPr lang="en-US" dirty="0" err="1"/>
              <a:t>Aflatoxin</a:t>
            </a:r>
            <a:r>
              <a:rPr lang="en-US" dirty="0"/>
              <a:t> B1 (AFB1) is the </a:t>
            </a:r>
            <a:r>
              <a:rPr lang="en-US" dirty="0" err="1"/>
              <a:t>aflatoxin</a:t>
            </a:r>
            <a:r>
              <a:rPr lang="en-US" dirty="0"/>
              <a:t> most often found in contaminated human foodstuffs and is the most potent </a:t>
            </a:r>
            <a:r>
              <a:rPr lang="en-US" dirty="0" err="1" smtClean="0"/>
              <a:t>hepatocarcinogen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Strong statistical association between dietary ingestion of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aflatoxin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B</a:t>
            </a:r>
            <a:r>
              <a:rPr lang="en-US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and the development of </a:t>
            </a:r>
            <a:r>
              <a:rPr lang="en-GB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HCC</a:t>
            </a:r>
            <a:endParaRPr lang="en-GB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061" y="6491948"/>
            <a:ext cx="3896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Wild </a:t>
            </a:r>
            <a:r>
              <a:rPr lang="en-US" b="1" dirty="0" smtClean="0">
                <a:solidFill>
                  <a:srgbClr val="FF6600"/>
                </a:solidFill>
              </a:rPr>
              <a:t>CP </a:t>
            </a:r>
            <a:r>
              <a:rPr lang="en-US" i="1" dirty="0">
                <a:solidFill>
                  <a:srgbClr val="FF6600"/>
                </a:solidFill>
              </a:rPr>
              <a:t>Carcinogenesis </a:t>
            </a:r>
            <a:r>
              <a:rPr lang="en-US" dirty="0">
                <a:solidFill>
                  <a:srgbClr val="FF6600"/>
                </a:solidFill>
              </a:rPr>
              <a:t>2010; </a:t>
            </a:r>
            <a:r>
              <a:rPr lang="en-US" b="1" dirty="0">
                <a:solidFill>
                  <a:srgbClr val="FF6600"/>
                </a:solidFill>
              </a:rPr>
              <a:t>31</a:t>
            </a:r>
            <a:r>
              <a:rPr lang="en-US" dirty="0">
                <a:solidFill>
                  <a:srgbClr val="FF6600"/>
                </a:solidFill>
              </a:rPr>
              <a:t>: 71-82</a:t>
            </a:r>
            <a:endParaRPr lang="en-GB" dirty="0">
              <a:solidFill>
                <a:srgbClr val="FF66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968375"/>
            <a:ext cx="7848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45300" y="2733675"/>
            <a:ext cx="1763713" cy="17986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Biotransformation of AFB1</a:t>
            </a:r>
            <a:endParaRPr lang="en-US" dirty="0"/>
          </a:p>
        </p:txBody>
      </p:sp>
      <p:pic>
        <p:nvPicPr>
          <p:cNvPr id="4" name="Content Placeholder 9" descr="Screen Shot 2013-08-08 at 05.54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6" r="-2346"/>
          <a:stretch>
            <a:fillRect/>
          </a:stretch>
        </p:blipFill>
        <p:spPr>
          <a:xfrm>
            <a:off x="-381190" y="1591427"/>
            <a:ext cx="9625700" cy="4771246"/>
          </a:xfrm>
        </p:spPr>
      </p:pic>
    </p:spTree>
    <p:extLst>
      <p:ext uri="{BB962C8B-B14F-4D97-AF65-F5344CB8AC3E}">
        <p14:creationId xmlns:p14="http://schemas.microsoft.com/office/powerpoint/2010/main" val="30895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Detoxification pathway of AFBO</a:t>
            </a:r>
            <a:endParaRPr lang="en-US" dirty="0"/>
          </a:p>
        </p:txBody>
      </p:sp>
      <p:pic>
        <p:nvPicPr>
          <p:cNvPr id="4" name="Content Placeholder 7" descr="Screen Shot 2013-08-08 at 05.55.2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3" t="-16950" r="-1506" b="-7983"/>
          <a:stretch/>
        </p:blipFill>
        <p:spPr>
          <a:xfrm>
            <a:off x="-423363" y="1192976"/>
            <a:ext cx="9839983" cy="5105416"/>
          </a:xfrm>
        </p:spPr>
      </p:pic>
    </p:spTree>
    <p:extLst>
      <p:ext uri="{BB962C8B-B14F-4D97-AF65-F5344CB8AC3E}">
        <p14:creationId xmlns:p14="http://schemas.microsoft.com/office/powerpoint/2010/main" val="7346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99" y="3588909"/>
            <a:ext cx="8447501" cy="3365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Individuals </a:t>
            </a:r>
            <a:r>
              <a:rPr lang="en-US" dirty="0"/>
              <a:t>with mutant genotypes at </a:t>
            </a:r>
            <a:r>
              <a:rPr lang="en-US" dirty="0" smtClean="0"/>
              <a:t>epoxide hydroxylase </a:t>
            </a:r>
            <a:r>
              <a:rPr lang="en-US" dirty="0"/>
              <a:t>and </a:t>
            </a:r>
            <a:r>
              <a:rPr lang="en-US" dirty="0" smtClean="0"/>
              <a:t>glutathione </a:t>
            </a:r>
            <a:r>
              <a:rPr lang="en-US" dirty="0" err="1" smtClean="0"/>
              <a:t>transferase</a:t>
            </a:r>
            <a:r>
              <a:rPr lang="en-US" dirty="0" smtClean="0"/>
              <a:t> M1 </a:t>
            </a:r>
            <a:r>
              <a:rPr lang="en-US" dirty="0"/>
              <a:t>may be at greater risk of developing </a:t>
            </a:r>
            <a:r>
              <a:rPr lang="en-US" dirty="0" smtClean="0"/>
              <a:t>AFB1 adducts</a:t>
            </a:r>
            <a:r>
              <a:rPr lang="en-US" dirty="0"/>
              <a:t>, p53 mutations, and HCC when exposed to AFB1.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 descr="Screen Shot 2013-08-12 at 20.27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20"/>
            <a:ext cx="9144000" cy="23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3-08-13 at 07.09.3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r="2484"/>
          <a:stretch/>
        </p:blipFill>
        <p:spPr>
          <a:xfrm>
            <a:off x="457200" y="317500"/>
            <a:ext cx="8369300" cy="5889625"/>
          </a:xfrm>
        </p:spPr>
      </p:pic>
    </p:spTree>
    <p:extLst>
      <p:ext uri="{BB962C8B-B14F-4D97-AF65-F5344CB8AC3E}">
        <p14:creationId xmlns:p14="http://schemas.microsoft.com/office/powerpoint/2010/main" val="35486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hepatitis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hepatitis C virus (HCV) and HCV-induced HCC are significantly less common in developing than in developed </a:t>
            </a:r>
            <a:r>
              <a:rPr lang="en-US" dirty="0" smtClean="0"/>
              <a:t>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ZA" dirty="0" smtClean="0"/>
              <a:t>sub-Saharan Africa</a:t>
            </a:r>
          </a:p>
          <a:p>
            <a:pPr>
              <a:lnSpc>
                <a:spcPct val="110000"/>
              </a:lnSpc>
              <a:buSzPct val="85000"/>
            </a:pPr>
            <a:r>
              <a:rPr lang="en-ZA" dirty="0" smtClean="0"/>
              <a:t>  Most common cause of cancer deaths   </a:t>
            </a:r>
          </a:p>
          <a:p>
            <a:pPr>
              <a:lnSpc>
                <a:spcPct val="110000"/>
              </a:lnSpc>
            </a:pPr>
            <a:r>
              <a:rPr lang="en-ZA" dirty="0" smtClean="0"/>
              <a:t>  Carries a particularly grave prognosis</a:t>
            </a:r>
          </a:p>
          <a:p>
            <a:pPr>
              <a:lnSpc>
                <a:spcPct val="110000"/>
              </a:lnSpc>
            </a:pPr>
            <a:r>
              <a:rPr lang="en-ZA" dirty="0" smtClean="0"/>
              <a:t>  Tumours usually larger  </a:t>
            </a:r>
          </a:p>
          <a:p>
            <a:pPr>
              <a:lnSpc>
                <a:spcPct val="110000"/>
              </a:lnSpc>
            </a:pPr>
            <a:r>
              <a:rPr lang="en-ZA" dirty="0" smtClean="0"/>
              <a:t>  Men affected more often than women</a:t>
            </a:r>
          </a:p>
          <a:p>
            <a:pPr>
              <a:lnSpc>
                <a:spcPct val="110000"/>
              </a:lnSpc>
            </a:pPr>
            <a:r>
              <a:rPr lang="en-ZA" dirty="0" smtClean="0"/>
              <a:t>  Higher incidence in rural than in urban areas</a:t>
            </a:r>
          </a:p>
          <a:p>
            <a:pPr>
              <a:lnSpc>
                <a:spcPct val="110000"/>
              </a:lnSpc>
            </a:pPr>
            <a:r>
              <a:rPr lang="en-ZA" dirty="0" smtClean="0"/>
              <a:t>  Occurs at a relatively young age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  Patients often present at a late stage</a:t>
            </a:r>
          </a:p>
          <a:p>
            <a:pPr>
              <a:lnSpc>
                <a:spcPct val="110000"/>
              </a:lnSpc>
            </a:pPr>
            <a:endParaRPr lang="en-Z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518525" cy="62626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>
                <a:solidFill>
                  <a:srgbClr val="000000"/>
                </a:solidFill>
                <a:latin typeface="+mn-lt"/>
              </a:rPr>
              <a:t>PATHOGENESIS OF HCV-INDUCED HEPATOCELLULAR CARCINOMA</a:t>
            </a:r>
            <a:endParaRPr lang="en-GB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ZA" b="1" dirty="0">
                <a:solidFill>
                  <a:schemeClr val="bg1"/>
                </a:solidFill>
                <a:latin typeface="Times New Roman" charset="0"/>
              </a:rPr>
              <a:t>     </a:t>
            </a:r>
            <a:r>
              <a:rPr lang="en-ZA" dirty="0">
                <a:solidFill>
                  <a:srgbClr val="000000"/>
                </a:solidFill>
              </a:rPr>
              <a:t>Unrestrained proliferation of hepatocytes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2800" dirty="0">
                <a:solidFill>
                  <a:srgbClr val="000000"/>
                </a:solidFill>
              </a:rPr>
              <a:t>                                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ZA" sz="2800" dirty="0">
                <a:solidFill>
                  <a:srgbClr val="000000"/>
                </a:solidFill>
              </a:rPr>
              <a:t>          </a:t>
            </a:r>
            <a:r>
              <a:rPr lang="en-ZA" dirty="0">
                <a:solidFill>
                  <a:srgbClr val="000000"/>
                </a:solidFill>
              </a:rPr>
              <a:t>Series of genetic and epigenetic changes</a:t>
            </a:r>
            <a:r>
              <a:rPr lang="en-ZA" sz="2800" dirty="0">
                <a:solidFill>
                  <a:srgbClr val="000000"/>
                </a:solidFill>
              </a:rPr>
              <a:t>              </a:t>
            </a:r>
          </a:p>
          <a:p>
            <a:pPr>
              <a:lnSpc>
                <a:spcPct val="90000"/>
              </a:lnSpc>
              <a:buClr>
                <a:srgbClr val="00CCFF"/>
              </a:buClr>
              <a:buSzPct val="105000"/>
              <a:buFont typeface="Wingdings" charset="0"/>
              <a:buNone/>
            </a:pPr>
            <a:r>
              <a:rPr lang="en-ZA" sz="2800" dirty="0">
                <a:solidFill>
                  <a:srgbClr val="000000"/>
                </a:solidFill>
              </a:rPr>
              <a:t>  </a:t>
            </a:r>
          </a:p>
          <a:p>
            <a:pPr>
              <a:lnSpc>
                <a:spcPct val="90000"/>
              </a:lnSpc>
              <a:buClr>
                <a:srgbClr val="00CCFF"/>
              </a:buClr>
              <a:buSzPct val="105000"/>
              <a:buFont typeface="Wingdings" charset="0"/>
              <a:buNone/>
            </a:pPr>
            <a:r>
              <a:rPr lang="en-ZA" sz="2800" dirty="0">
                <a:solidFill>
                  <a:srgbClr val="000000"/>
                </a:solidFill>
              </a:rPr>
              <a:t>     HCV core and NS5a proteins:</a:t>
            </a:r>
          </a:p>
          <a:p>
            <a:pPr lvl="1">
              <a:lnSpc>
                <a:spcPct val="90000"/>
              </a:lnSpc>
              <a:buClr>
                <a:srgbClr val="00CCFF"/>
              </a:buClr>
              <a:buSzPct val="120000"/>
              <a:buFont typeface="Wingdings" charset="0"/>
              <a:buChar char="v"/>
            </a:pPr>
            <a:r>
              <a:rPr lang="en-ZA" sz="2400" dirty="0">
                <a:solidFill>
                  <a:srgbClr val="000000"/>
                </a:solidFill>
              </a:rPr>
              <a:t>    </a:t>
            </a:r>
            <a:r>
              <a:rPr lang="en-ZA" dirty="0">
                <a:solidFill>
                  <a:srgbClr val="000000"/>
                </a:solidFill>
              </a:rPr>
              <a:t>generate reactive oxygen species      </a:t>
            </a:r>
          </a:p>
          <a:p>
            <a:pPr lvl="1">
              <a:lnSpc>
                <a:spcPct val="90000"/>
              </a:lnSpc>
              <a:buClr>
                <a:srgbClr val="00CCFF"/>
              </a:buClr>
              <a:buSzPct val="125000"/>
              <a:buFont typeface="Wingdings" charset="0"/>
              <a:buChar char="v"/>
            </a:pPr>
            <a:r>
              <a:rPr lang="en-ZA" sz="2400" dirty="0">
                <a:solidFill>
                  <a:srgbClr val="000000"/>
                </a:solidFill>
              </a:rPr>
              <a:t>    Repress transcription of p21 </a:t>
            </a:r>
          </a:p>
          <a:p>
            <a:pPr lvl="1">
              <a:lnSpc>
                <a:spcPct val="90000"/>
              </a:lnSpc>
              <a:buClr>
                <a:srgbClr val="00CCFF"/>
              </a:buClr>
              <a:buSzPct val="125000"/>
              <a:buFont typeface="Wingdings" charset="0"/>
              <a:buChar char="v"/>
            </a:pPr>
            <a:r>
              <a:rPr lang="en-ZA" sz="2400" dirty="0">
                <a:solidFill>
                  <a:srgbClr val="000000"/>
                </a:solidFill>
              </a:rPr>
              <a:t>    Induces mutations in </a:t>
            </a:r>
            <a:r>
              <a:rPr lang="en-ZA" sz="2400">
                <a:solidFill>
                  <a:srgbClr val="000000"/>
                </a:solidFill>
              </a:rPr>
              <a:t>p53 </a:t>
            </a:r>
            <a:endParaRPr lang="en-ZA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rgbClr val="00CCFF"/>
              </a:buClr>
              <a:buSzPct val="125000"/>
              <a:buFont typeface="Wingdings" charset="0"/>
              <a:buChar char="v"/>
            </a:pPr>
            <a:r>
              <a:rPr lang="en-ZA" sz="2400" dirty="0">
                <a:solidFill>
                  <a:srgbClr val="000000"/>
                </a:solidFill>
              </a:rPr>
              <a:t>    Abolishes catalytic activity of </a:t>
            </a:r>
            <a:r>
              <a:rPr lang="en-ZA" sz="2400" dirty="0" smtClean="0">
                <a:solidFill>
                  <a:srgbClr val="000000"/>
                </a:solidFill>
              </a:rPr>
              <a:t>PKR (antiviral, antiproliferative induced by IFN)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 flipV="1">
            <a:off x="611188" y="1484313"/>
            <a:ext cx="0" cy="18002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8604250" y="1484313"/>
            <a:ext cx="0" cy="18002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611188" y="3284538"/>
            <a:ext cx="7993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 flipV="1">
            <a:off x="611188" y="1465263"/>
            <a:ext cx="7302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611188" y="1484313"/>
            <a:ext cx="79930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</a:t>
            </a:r>
            <a:r>
              <a:rPr lang="en-US" dirty="0" smtClean="0"/>
              <a:t>epatitis </a:t>
            </a:r>
            <a:r>
              <a:rPr lang="en-US" dirty="0"/>
              <a:t>B and C induced HCC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Prevalence of cirrhosis in individuals with HCC  and chronic </a:t>
            </a:r>
            <a:r>
              <a:rPr lang="en-US" dirty="0" err="1" smtClean="0"/>
              <a:t>Hep</a:t>
            </a:r>
            <a:r>
              <a:rPr lang="en-US" dirty="0" smtClean="0"/>
              <a:t> B  was 80.9</a:t>
            </a:r>
            <a:r>
              <a:rPr lang="en-US" dirty="0"/>
              <a:t>% or </a:t>
            </a:r>
            <a:r>
              <a:rPr lang="en-US" dirty="0" err="1" smtClean="0"/>
              <a:t>Hep</a:t>
            </a:r>
            <a:r>
              <a:rPr lang="en-US" dirty="0" smtClean="0"/>
              <a:t> C </a:t>
            </a:r>
            <a:r>
              <a:rPr lang="en-US" dirty="0"/>
              <a:t>75.8</a:t>
            </a:r>
            <a:r>
              <a:rPr lang="en-US" dirty="0" smtClean="0"/>
              <a:t>%</a:t>
            </a:r>
          </a:p>
          <a:p>
            <a:r>
              <a:rPr lang="en-US" dirty="0"/>
              <a:t>HCC occurs at a lower rate in </a:t>
            </a:r>
            <a:r>
              <a:rPr lang="en-US" dirty="0" smtClean="0"/>
              <a:t>Chronic Viral Hepatitis </a:t>
            </a:r>
            <a:r>
              <a:rPr lang="en-US" dirty="0"/>
              <a:t>in the absence of </a:t>
            </a:r>
            <a:r>
              <a:rPr lang="en-US" dirty="0" smtClean="0"/>
              <a:t>cirrhosis</a:t>
            </a:r>
          </a:p>
          <a:p>
            <a:r>
              <a:rPr lang="en-US" dirty="0"/>
              <a:t>HCV is associated with more </a:t>
            </a:r>
            <a:r>
              <a:rPr lang="en-US" dirty="0" smtClean="0"/>
              <a:t>non-</a:t>
            </a:r>
            <a:r>
              <a:rPr lang="en-US" dirty="0" err="1" smtClean="0"/>
              <a:t>cirrhotics</a:t>
            </a:r>
            <a:r>
              <a:rPr lang="en-US" dirty="0" smtClean="0"/>
              <a:t> </a:t>
            </a:r>
            <a:r>
              <a:rPr lang="en-US" dirty="0"/>
              <a:t>than cirrhotic HCC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Z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</a:t>
            </a:r>
            <a: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INTERACTION BETWEEN</a:t>
            </a:r>
            <a:r>
              <a:rPr lang="en-ZA" sz="28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HEPATITIS B AND C                   VIRUSES IN HEPATOCARCINOGENESIS</a:t>
            </a:r>
            <a:b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</a:br>
            <a: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IN  SOUTHERN AFRICAN BLACKS</a:t>
            </a:r>
            <a:endParaRPr lang="en-GB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3938588"/>
          </a:xfrm>
        </p:spPr>
        <p:txBody>
          <a:bodyPr/>
          <a:lstStyle/>
          <a:p>
            <a:pPr>
              <a:buFontTx/>
              <a:buNone/>
            </a:pPr>
            <a: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RELATIVE RISK FOR H.C.C:</a:t>
            </a:r>
          </a:p>
          <a:p>
            <a:pPr>
              <a:buFontTx/>
              <a:buNone/>
            </a:pPr>
            <a:endParaRPr lang="en-ZA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en-Z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HBV INFECTION ALONE:                23.3 (9.2 - 51.8)</a:t>
            </a:r>
          </a:p>
          <a:p>
            <a:pPr>
              <a:buFontTx/>
              <a:buNone/>
            </a:pPr>
            <a:r>
              <a:rPr lang="en-Z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HCV INFECTION ALONE:                6.6  (2.7 - 15.7)  </a:t>
            </a:r>
          </a:p>
          <a:p>
            <a:pPr>
              <a:buFontTx/>
              <a:buNone/>
            </a:pPr>
            <a:r>
              <a:rPr lang="en-Z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HBV AND HCV CO-INFECTION:    82.5 (8.9 - 761.8)</a:t>
            </a:r>
          </a:p>
          <a:p>
            <a:pPr>
              <a:buFontTx/>
              <a:buNone/>
            </a:pPr>
            <a:r>
              <a:rPr lang="en-Z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en-GB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4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Variation in prevalence of chronic infection with HBV and HCV in patients HCC </a:t>
            </a:r>
            <a:endParaRPr lang="en-US" dirty="0"/>
          </a:p>
        </p:txBody>
      </p:sp>
      <p:pic>
        <p:nvPicPr>
          <p:cNvPr id="4" name="Content Placeholder 3" descr="Screen Shot 2013-08-11 at 21.31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3" r="-580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252128" y="6523638"/>
            <a:ext cx="407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Alan </a:t>
            </a:r>
            <a:r>
              <a:rPr lang="en-US" dirty="0" err="1" smtClean="0">
                <a:solidFill>
                  <a:srgbClr val="FF6600"/>
                </a:solidFill>
              </a:rPr>
              <a:t>Venook</a:t>
            </a:r>
            <a:r>
              <a:rPr lang="en-US" dirty="0" smtClean="0">
                <a:solidFill>
                  <a:srgbClr val="FF6600"/>
                </a:solidFill>
              </a:rPr>
              <a:t> The oncologist 2010 15:5-13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2800" b="1" dirty="0">
                <a:solidFill>
                  <a:srgbClr val="000000"/>
                </a:solidFill>
                <a:cs typeface="Times New Roman" charset="0"/>
              </a:rPr>
              <a:t>HEPATITIS B VIRUS INFECTION IN SOUTHERN AFRICAN BLACKS WITH HEPATOCELLULAR CARCINOMA</a:t>
            </a:r>
            <a:endParaRPr lang="en-GB" sz="2800" b="1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1916113"/>
            <a:ext cx="7239000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HBsAg:                          69.5%</a:t>
            </a:r>
          </a:p>
          <a:p>
            <a:pPr>
              <a:spcBef>
                <a:spcPct val="50000"/>
              </a:spcBef>
            </a:pPr>
            <a:r>
              <a:rPr lang="en-ZA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Anti-HBc alone:            10.9%</a:t>
            </a:r>
          </a:p>
          <a:p>
            <a:pPr>
              <a:spcBef>
                <a:spcPct val="50000"/>
              </a:spcBef>
            </a:pPr>
            <a:r>
              <a:rPr lang="en-ZA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Anti-HBs:                      19.2%</a:t>
            </a:r>
          </a:p>
          <a:p>
            <a:pPr>
              <a:spcBef>
                <a:spcPct val="50000"/>
              </a:spcBef>
            </a:pPr>
            <a:r>
              <a:rPr lang="en-ZA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HBeAg:                          27.6%</a:t>
            </a:r>
          </a:p>
          <a:p>
            <a:pPr>
              <a:spcBef>
                <a:spcPct val="50000"/>
              </a:spcBef>
            </a:pPr>
            <a:r>
              <a:rPr lang="en-ZA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Anti-HBe:     </a:t>
            </a:r>
          </a:p>
          <a:p>
            <a:pPr>
              <a:spcBef>
                <a:spcPct val="50000"/>
              </a:spcBef>
            </a:pPr>
            <a:r>
              <a:rPr lang="en-ZA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 In HBsAg +ve:       50.4%</a:t>
            </a:r>
          </a:p>
          <a:p>
            <a:pPr>
              <a:spcBef>
                <a:spcPct val="50000"/>
              </a:spcBef>
            </a:pPr>
            <a:r>
              <a:rPr lang="en-ZA" sz="2800"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       In Anti-HBs +ve:    53.6%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HEPATITIS B VIRUS INFECTION IN SOUTH AFRICAN BLACKS WITH </a:t>
            </a:r>
            <a: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HEPATOCELLULAR</a:t>
            </a:r>
            <a:r>
              <a:rPr lang="en-ZA" sz="28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CARCINOMA</a:t>
            </a:r>
            <a:endParaRPr lang="en-GB" sz="28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2514600"/>
            <a:ext cx="9144000" cy="264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8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</a:t>
            </a:r>
            <a: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HBsAg:</a:t>
            </a:r>
            <a:r>
              <a:rPr lang="en-Z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                 </a:t>
            </a:r>
            <a: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69.5%</a:t>
            </a:r>
          </a:p>
          <a:p>
            <a:pPr>
              <a:spcBef>
                <a:spcPct val="50000"/>
              </a:spcBef>
            </a:pPr>
            <a: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Z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occult </a:t>
            </a:r>
            <a: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HBV </a:t>
            </a:r>
            <a:r>
              <a:rPr lang="en-Z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		   22.5</a:t>
            </a:r>
            <a: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% </a:t>
            </a:r>
          </a:p>
          <a:p>
            <a:pPr>
              <a:spcBef>
                <a:spcPct val="50000"/>
              </a:spcBef>
            </a:pPr>
            <a:r>
              <a:rPr lang="en-ZA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</a:t>
            </a:r>
            <a:r>
              <a:rPr lang="en-ZA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Total </a:t>
            </a:r>
            <a:r>
              <a:rPr lang="en-Z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HBV positivity   </a:t>
            </a:r>
            <a:r>
              <a:rPr lang="en-ZA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+</a:t>
            </a:r>
            <a:r>
              <a:rPr lang="en-ZA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92% </a:t>
            </a:r>
          </a:p>
          <a:p>
            <a:pPr>
              <a:spcBef>
                <a:spcPct val="50000"/>
              </a:spcBef>
            </a:pPr>
            <a:endParaRPr lang="en-ZA" sz="3200" b="1" i="1" dirty="0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638800" y="320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AFRICAN DIETARY IRON OVERLOAD AS A CAUSE OF HEPATOCELLULAR CARCINOMA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71600"/>
            <a:ext cx="8796337" cy="54864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Clr>
                <a:srgbClr val="00FF99"/>
              </a:buClr>
              <a:buSzPct val="130000"/>
              <a:buFont typeface="Wingdings" charset="0"/>
              <a:buChar char="v"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Gordeuk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 (1996):   R.R. 23.5 (95% C.L. 2.1- 225) of</a:t>
            </a:r>
          </a:p>
          <a:p>
            <a:pPr lvl="1">
              <a:lnSpc>
                <a:spcPct val="90000"/>
              </a:lnSpc>
              <a:buClr>
                <a:srgbClr val="FFCC00"/>
              </a:buClr>
              <a:buSzPct val="130000"/>
              <a:buFont typeface="Wingdings" charset="0"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HCC in those subjects with the highest levels of</a:t>
            </a:r>
          </a:p>
          <a:p>
            <a:pPr lvl="1">
              <a:lnSpc>
                <a:spcPct val="90000"/>
              </a:lnSpc>
              <a:buClr>
                <a:srgbClr val="FFCC00"/>
              </a:buClr>
              <a:buSzPct val="130000"/>
              <a:buFont typeface="Wingdings" charset="0"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hepatic iron accumulation, after allowing for</a:t>
            </a:r>
          </a:p>
          <a:p>
            <a:pPr lvl="1">
              <a:lnSpc>
                <a:spcPct val="90000"/>
              </a:lnSpc>
              <a:buClr>
                <a:srgbClr val="FFCC00"/>
              </a:buClr>
              <a:buSzPct val="130000"/>
              <a:buFont typeface="Wingdings" charset="0"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confounding effect of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cirrhosis</a:t>
            </a:r>
          </a:p>
          <a:p>
            <a:pPr lvl="1">
              <a:lnSpc>
                <a:spcPct val="90000"/>
              </a:lnSpc>
              <a:buClr>
                <a:srgbClr val="FFCC00"/>
              </a:buClr>
              <a:buSzPct val="130000"/>
              <a:buFont typeface="Wingdings" charset="0"/>
              <a:buNone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00FF99"/>
              </a:buClr>
              <a:buFont typeface="Wingdings" charset="0"/>
              <a:buChar char="v"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Moyo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 (1998):   R.R. 3.1 (95% C.L. 1.05 - 9.4) of</a:t>
            </a:r>
          </a:p>
          <a:p>
            <a:pPr lvl="1">
              <a:lnSpc>
                <a:spcPct val="90000"/>
              </a:lnSpc>
              <a:buClr>
                <a:srgbClr val="FFCC66"/>
              </a:buClr>
              <a:buSzPct val="90000"/>
              <a:buFont typeface="Wingdings" charset="0"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HCC after allowing for the confounding effects of</a:t>
            </a:r>
          </a:p>
          <a:p>
            <a:pPr lvl="1">
              <a:lnSpc>
                <a:spcPct val="90000"/>
              </a:lnSpc>
              <a:buClr>
                <a:srgbClr val="FFCC66"/>
              </a:buClr>
              <a:buSzPct val="90000"/>
              <a:buFont typeface="Wingdings" charset="0"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cirrhosis</a:t>
            </a:r>
          </a:p>
          <a:p>
            <a:pPr lvl="1">
              <a:lnSpc>
                <a:spcPct val="90000"/>
              </a:lnSpc>
              <a:buClr>
                <a:srgbClr val="FFCC66"/>
              </a:buClr>
              <a:buSzPct val="110000"/>
              <a:buFont typeface="Wingdings" charset="0"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lvl="1">
              <a:lnSpc>
                <a:spcPct val="90000"/>
              </a:lnSpc>
              <a:buClr>
                <a:srgbClr val="00FF99"/>
              </a:buClr>
              <a:buSzPct val="115000"/>
              <a:buFont typeface="Wingdings" charset="0"/>
              <a:buChar char="v"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Mandishona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 (1998):   R.R. of 10.6 (95% C.L. 1.5 – </a:t>
            </a:r>
          </a:p>
          <a:p>
            <a:pPr lvl="1">
              <a:lnSpc>
                <a:spcPct val="90000"/>
              </a:lnSpc>
              <a:buClr>
                <a:srgbClr val="FFCC66"/>
              </a:buClr>
              <a:buSzPct val="115000"/>
              <a:buFont typeface="Wingdings" charset="0"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76.8)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allowing for confounding</a:t>
            </a:r>
          </a:p>
          <a:p>
            <a:pPr lvl="1">
              <a:lnSpc>
                <a:spcPct val="90000"/>
              </a:lnSpc>
              <a:buClr>
                <a:srgbClr val="FFCC00"/>
              </a:buClr>
              <a:buSzPct val="110000"/>
              <a:buFont typeface="Wingdings" charset="0"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effects of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 HBV and HCV infection and</a:t>
            </a:r>
          </a:p>
          <a:p>
            <a:pPr lvl="1">
              <a:lnSpc>
                <a:spcPct val="90000"/>
              </a:lnSpc>
              <a:buClr>
                <a:srgbClr val="FFCC00"/>
              </a:buClr>
              <a:buSzPct val="110000"/>
              <a:buFont typeface="Wingdings" charset="0"/>
              <a:buNone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aflatoxin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</a:t>
            </a:r>
            <a:r>
              <a:rPr lang="en-US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exposure, but not cirrhosis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0"/>
            <a:ext cx="7772400" cy="5762625"/>
          </a:xfrm>
        </p:spPr>
        <p:txBody>
          <a:bodyPr/>
          <a:lstStyle/>
          <a:p>
            <a:pPr>
              <a:buFontTx/>
              <a:buNone/>
            </a:pPr>
            <a:r>
              <a:rPr lang="en-ZA" b="1" dirty="0">
                <a:solidFill>
                  <a:srgbClr val="FF66CC"/>
                </a:solidFill>
              </a:rPr>
              <a:t>                  </a:t>
            </a:r>
          </a:p>
          <a:p>
            <a:pPr>
              <a:buFontTx/>
              <a:buNone/>
            </a:pPr>
            <a:r>
              <a:rPr lang="en-ZA" b="1" dirty="0">
                <a:solidFill>
                  <a:srgbClr val="FF66CC"/>
                </a:solidFill>
              </a:rPr>
              <a:t>                </a:t>
            </a:r>
            <a:r>
              <a:rPr lang="en-ZA" sz="3600" b="1" dirty="0">
                <a:solidFill>
                  <a:srgbClr val="000000"/>
                </a:solidFill>
                <a:latin typeface="Times New Roman" charset="0"/>
              </a:rPr>
              <a:t>Free hepatic iron</a:t>
            </a:r>
            <a:r>
              <a:rPr lang="en-ZA" sz="3600" dirty="0">
                <a:solidFill>
                  <a:srgbClr val="000000"/>
                </a:solidFill>
                <a:latin typeface="Times New Roman" charset="0"/>
              </a:rPr>
              <a:t>      </a:t>
            </a:r>
          </a:p>
          <a:p>
            <a:pPr algn="ctr">
              <a:buFontTx/>
              <a:buNone/>
            </a:pPr>
            <a:r>
              <a:rPr lang="en-ZA" sz="3600" dirty="0">
                <a:solidFill>
                  <a:srgbClr val="000000"/>
                </a:solidFill>
                <a:latin typeface="Times New Roman" charset="0"/>
              </a:rPr>
              <a:t>   </a:t>
            </a:r>
          </a:p>
          <a:p>
            <a:pPr algn="ctr">
              <a:buFontTx/>
              <a:buNone/>
            </a:pPr>
            <a:r>
              <a:rPr lang="en-ZA" b="1" dirty="0">
                <a:solidFill>
                  <a:srgbClr val="000000"/>
                </a:solidFill>
                <a:latin typeface="Times New Roman" charset="0"/>
              </a:rPr>
              <a:t>ROS and oxidative damage </a:t>
            </a:r>
          </a:p>
          <a:p>
            <a:pPr algn="ctr">
              <a:buFontTx/>
              <a:buNone/>
            </a:pPr>
            <a:endParaRPr lang="en-ZA" b="1" dirty="0">
              <a:solidFill>
                <a:srgbClr val="000000"/>
              </a:solidFill>
              <a:latin typeface="Times New Roman" charset="0"/>
            </a:endParaRPr>
          </a:p>
          <a:p>
            <a:pPr algn="ctr">
              <a:buFontTx/>
              <a:buNone/>
            </a:pPr>
            <a:r>
              <a:rPr lang="en-ZA" b="1" dirty="0">
                <a:solidFill>
                  <a:srgbClr val="000000"/>
                </a:solidFill>
                <a:latin typeface="Times New Roman" charset="0"/>
              </a:rPr>
              <a:t>  Chronic necroinflammatory         </a:t>
            </a:r>
          </a:p>
          <a:p>
            <a:pPr algn="ctr">
              <a:buFontTx/>
              <a:buNone/>
            </a:pPr>
            <a:r>
              <a:rPr lang="en-ZA" b="1" dirty="0">
                <a:solidFill>
                  <a:srgbClr val="000000"/>
                </a:solidFill>
                <a:latin typeface="Times New Roman" charset="0"/>
              </a:rPr>
              <a:t>hepatic disease (cirrhosis;</a:t>
            </a:r>
          </a:p>
          <a:p>
            <a:pPr algn="ctr">
              <a:buFontTx/>
              <a:buNone/>
            </a:pPr>
            <a:r>
              <a:rPr lang="en-ZA" b="1" dirty="0">
                <a:solidFill>
                  <a:srgbClr val="000000"/>
                </a:solidFill>
                <a:latin typeface="Times New Roman" charset="0"/>
              </a:rPr>
              <a:t>     portal fibrosis)</a:t>
            </a:r>
          </a:p>
          <a:p>
            <a:pPr>
              <a:buFontTx/>
              <a:buNone/>
            </a:pPr>
            <a:r>
              <a:rPr lang="en-ZA" dirty="0">
                <a:solidFill>
                  <a:srgbClr val="000000"/>
                </a:solidFill>
                <a:latin typeface="Times New Roman" charset="0"/>
              </a:rPr>
              <a:t>         </a:t>
            </a:r>
            <a:endParaRPr lang="en-GB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 rot="11095860" flipH="1">
            <a:off x="1042988" y="2133600"/>
            <a:ext cx="733425" cy="1377950"/>
          </a:xfrm>
          <a:prstGeom prst="curvedRightArrow">
            <a:avLst>
              <a:gd name="adj1" fmla="val 37576"/>
              <a:gd name="adj2" fmla="val 75152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7451725" y="2205038"/>
            <a:ext cx="838200" cy="1371600"/>
          </a:xfrm>
          <a:prstGeom prst="curvedLeftArrow">
            <a:avLst>
              <a:gd name="adj1" fmla="val 34439"/>
              <a:gd name="adj2" fmla="val 67167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4067175" y="1412875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84213" y="5734050"/>
            <a:ext cx="828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36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HEPATOCELLULAR CARCINOMA    </a:t>
            </a:r>
            <a:endParaRPr lang="en-GB" sz="3600" b="1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>
            <a:off x="4140200" y="4868863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4499" y="433388"/>
            <a:ext cx="10144124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Evidence </a:t>
            </a:r>
            <a:r>
              <a:rPr lang="en-US" sz="3600" dirty="0"/>
              <a:t>from 19 Years of Population-Based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US" sz="3600" dirty="0"/>
              <a:t>Cancer Registration </a:t>
            </a:r>
            <a:r>
              <a:rPr lang="en-US" sz="3600" dirty="0" smtClean="0"/>
              <a:t>in Gambia(</a:t>
            </a:r>
            <a:r>
              <a:rPr lang="en-US" sz="3600" dirty="0"/>
              <a:t>1988–2006)</a:t>
            </a:r>
            <a:r>
              <a:rPr lang="en-GB" sz="3600" dirty="0"/>
              <a:t/>
            </a:r>
            <a:br>
              <a:rPr lang="en-GB" sz="3600" dirty="0"/>
            </a:br>
            <a:endParaRPr lang="en-US" sz="3600" dirty="0"/>
          </a:p>
        </p:txBody>
      </p:sp>
      <p:pic>
        <p:nvPicPr>
          <p:cNvPr id="4" name="Content Placeholder 3" descr="Screen Shot 2013-08-08 at 19.22.0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b="1136"/>
          <a:stretch>
            <a:fillRect/>
          </a:stretch>
        </p:blipFill>
        <p:spPr>
          <a:xfrm>
            <a:off x="-11283" y="1738009"/>
            <a:ext cx="9024867" cy="4963329"/>
          </a:xfrm>
        </p:spPr>
      </p:pic>
    </p:spTree>
    <p:extLst>
      <p:ext uri="{BB962C8B-B14F-4D97-AF65-F5344CB8AC3E}">
        <p14:creationId xmlns:p14="http://schemas.microsoft.com/office/powerpoint/2010/main" val="21757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HCC in Gambia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Male: </a:t>
            </a:r>
          </a:p>
          <a:p>
            <a:r>
              <a:rPr lang="en-US" dirty="0" smtClean="0"/>
              <a:t>62% of all cancers</a:t>
            </a:r>
          </a:p>
          <a:p>
            <a:r>
              <a:rPr lang="en-US" dirty="0" smtClean="0"/>
              <a:t>54.2% </a:t>
            </a:r>
            <a:r>
              <a:rPr lang="en-US" dirty="0" err="1" smtClean="0"/>
              <a:t>HBV+ve</a:t>
            </a:r>
            <a:endParaRPr lang="en-US" dirty="0" smtClean="0"/>
          </a:p>
          <a:p>
            <a:r>
              <a:rPr lang="en-US" dirty="0" smtClean="0"/>
              <a:t>Mean age 45yr</a:t>
            </a:r>
          </a:p>
          <a:p>
            <a:r>
              <a:rPr lang="en-US" u="sng" dirty="0" smtClean="0"/>
              <a:t>Female</a:t>
            </a:r>
            <a:r>
              <a:rPr lang="en-US" dirty="0" smtClean="0"/>
              <a:t>: 28% of all cancers</a:t>
            </a:r>
          </a:p>
          <a:p>
            <a:r>
              <a:rPr lang="en-US" dirty="0" smtClean="0"/>
              <a:t>36.6% </a:t>
            </a:r>
            <a:r>
              <a:rPr lang="en-US" dirty="0" err="1"/>
              <a:t>HBV+</a:t>
            </a:r>
            <a:r>
              <a:rPr lang="en-US" dirty="0" err="1" smtClean="0"/>
              <a:t>ve</a:t>
            </a:r>
            <a:endParaRPr lang="en-US" dirty="0" smtClean="0"/>
          </a:p>
          <a:p>
            <a:r>
              <a:rPr lang="en-US" dirty="0"/>
              <a:t>Mean age </a:t>
            </a:r>
            <a:r>
              <a:rPr lang="en-US" dirty="0" smtClean="0"/>
              <a:t>46yr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1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 descr="Screen Shot 2013-08-08 at 06.07.4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 t="-5314" r="-7210" b="-2488"/>
          <a:stretch/>
        </p:blipFill>
        <p:spPr>
          <a:xfrm>
            <a:off x="0" y="1039042"/>
            <a:ext cx="9827154" cy="5464593"/>
          </a:xfrm>
        </p:spPr>
      </p:pic>
    </p:spTree>
    <p:extLst>
      <p:ext uri="{BB962C8B-B14F-4D97-AF65-F5344CB8AC3E}">
        <p14:creationId xmlns:p14="http://schemas.microsoft.com/office/powerpoint/2010/main" val="25489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8" descr="Screen Shot 2013-08-08 at 06.09.01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92" t="6265"/>
          <a:stretch/>
        </p:blipFill>
        <p:spPr>
          <a:xfrm>
            <a:off x="-1152921" y="1417638"/>
            <a:ext cx="9839721" cy="4708525"/>
          </a:xfrm>
        </p:spPr>
      </p:pic>
    </p:spTree>
    <p:extLst>
      <p:ext uri="{BB962C8B-B14F-4D97-AF65-F5344CB8AC3E}">
        <p14:creationId xmlns:p14="http://schemas.microsoft.com/office/powerpoint/2010/main" val="21973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8-08 at 06.10.10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99" t="-38003" r="-7615" b="-14937"/>
          <a:stretch/>
        </p:blipFill>
        <p:spPr>
          <a:xfrm>
            <a:off x="-868868" y="-635000"/>
            <a:ext cx="10593506" cy="7493000"/>
          </a:xfrm>
        </p:spPr>
      </p:pic>
    </p:spTree>
    <p:extLst>
      <p:ext uri="{BB962C8B-B14F-4D97-AF65-F5344CB8AC3E}">
        <p14:creationId xmlns:p14="http://schemas.microsoft.com/office/powerpoint/2010/main" val="11920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2"/>
          <p:cNvSpPr>
            <a:spLocks/>
          </p:cNvSpPr>
          <p:nvPr/>
        </p:nvSpPr>
        <p:spPr bwMode="auto">
          <a:xfrm>
            <a:off x="5076825" y="3141663"/>
            <a:ext cx="2095500" cy="1485900"/>
          </a:xfrm>
          <a:custGeom>
            <a:avLst/>
            <a:gdLst>
              <a:gd name="T0" fmla="*/ 0 w 1320"/>
              <a:gd name="T1" fmla="*/ 936 h 936"/>
              <a:gd name="T2" fmla="*/ 438 w 1320"/>
              <a:gd name="T3" fmla="*/ 654 h 936"/>
              <a:gd name="T4" fmla="*/ 690 w 1320"/>
              <a:gd name="T5" fmla="*/ 318 h 936"/>
              <a:gd name="T6" fmla="*/ 906 w 1320"/>
              <a:gd name="T7" fmla="*/ 252 h 936"/>
              <a:gd name="T8" fmla="*/ 1128 w 1320"/>
              <a:gd name="T9" fmla="*/ 0 h 936"/>
              <a:gd name="T10" fmla="*/ 1320 w 1320"/>
              <a:gd name="T11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936">
                <a:moveTo>
                  <a:pt x="0" y="936"/>
                </a:moveTo>
                <a:lnTo>
                  <a:pt x="438" y="654"/>
                </a:lnTo>
                <a:lnTo>
                  <a:pt x="690" y="318"/>
                </a:lnTo>
                <a:lnTo>
                  <a:pt x="906" y="252"/>
                </a:lnTo>
                <a:lnTo>
                  <a:pt x="1128" y="0"/>
                </a:lnTo>
                <a:lnTo>
                  <a:pt x="1320" y="0"/>
                </a:lnTo>
              </a:path>
            </a:pathLst>
          </a:custGeom>
          <a:noFill/>
          <a:ln w="38100" cmpd="sng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4943475" y="2000250"/>
            <a:ext cx="2133600" cy="2000250"/>
          </a:xfrm>
          <a:custGeom>
            <a:avLst/>
            <a:gdLst>
              <a:gd name="T0" fmla="*/ 0 w 1344"/>
              <a:gd name="T1" fmla="*/ 1260 h 1260"/>
              <a:gd name="T2" fmla="*/ 210 w 1344"/>
              <a:gd name="T3" fmla="*/ 1122 h 1260"/>
              <a:gd name="T4" fmla="*/ 474 w 1344"/>
              <a:gd name="T5" fmla="*/ 600 h 1260"/>
              <a:gd name="T6" fmla="*/ 708 w 1344"/>
              <a:gd name="T7" fmla="*/ 426 h 1260"/>
              <a:gd name="T8" fmla="*/ 912 w 1344"/>
              <a:gd name="T9" fmla="*/ 474 h 1260"/>
              <a:gd name="T10" fmla="*/ 1200 w 1344"/>
              <a:gd name="T11" fmla="*/ 186 h 1260"/>
              <a:gd name="T12" fmla="*/ 1344 w 1344"/>
              <a:gd name="T13" fmla="*/ 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4" h="1260">
                <a:moveTo>
                  <a:pt x="0" y="1260"/>
                </a:moveTo>
                <a:lnTo>
                  <a:pt x="210" y="1122"/>
                </a:lnTo>
                <a:lnTo>
                  <a:pt x="474" y="600"/>
                </a:lnTo>
                <a:lnTo>
                  <a:pt x="708" y="426"/>
                </a:lnTo>
                <a:lnTo>
                  <a:pt x="912" y="474"/>
                </a:lnTo>
                <a:lnTo>
                  <a:pt x="1200" y="186"/>
                </a:lnTo>
                <a:cubicBezTo>
                  <a:pt x="1272" y="107"/>
                  <a:pt x="1314" y="39"/>
                  <a:pt x="1344" y="0"/>
                </a:cubicBezTo>
              </a:path>
            </a:pathLst>
          </a:custGeom>
          <a:noFill/>
          <a:ln w="38100" cmpd="sng">
            <a:solidFill>
              <a:srgbClr val="FF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Freeform 4"/>
          <p:cNvSpPr>
            <a:spLocks/>
          </p:cNvSpPr>
          <p:nvPr/>
        </p:nvSpPr>
        <p:spPr bwMode="auto">
          <a:xfrm>
            <a:off x="2676525" y="1133475"/>
            <a:ext cx="4219575" cy="1885950"/>
          </a:xfrm>
          <a:custGeom>
            <a:avLst/>
            <a:gdLst>
              <a:gd name="T0" fmla="*/ 0 w 2658"/>
              <a:gd name="T1" fmla="*/ 1188 h 1188"/>
              <a:gd name="T2" fmla="*/ 384 w 2658"/>
              <a:gd name="T3" fmla="*/ 396 h 1188"/>
              <a:gd name="T4" fmla="*/ 825 w 2658"/>
              <a:gd name="T5" fmla="*/ 284 h 1188"/>
              <a:gd name="T6" fmla="*/ 1279 w 2658"/>
              <a:gd name="T7" fmla="*/ 0 h 1188"/>
              <a:gd name="T8" fmla="*/ 1733 w 2658"/>
              <a:gd name="T9" fmla="*/ 284 h 1188"/>
              <a:gd name="T10" fmla="*/ 2130 w 2658"/>
              <a:gd name="T11" fmla="*/ 255 h 1188"/>
              <a:gd name="T12" fmla="*/ 2658 w 2658"/>
              <a:gd name="T13" fmla="*/ 510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58" h="1188">
                <a:moveTo>
                  <a:pt x="0" y="1188"/>
                </a:moveTo>
                <a:lnTo>
                  <a:pt x="384" y="396"/>
                </a:lnTo>
                <a:lnTo>
                  <a:pt x="825" y="284"/>
                </a:lnTo>
                <a:lnTo>
                  <a:pt x="1279" y="0"/>
                </a:lnTo>
                <a:lnTo>
                  <a:pt x="1733" y="284"/>
                </a:lnTo>
                <a:lnTo>
                  <a:pt x="2130" y="255"/>
                </a:lnTo>
                <a:lnTo>
                  <a:pt x="2658" y="510"/>
                </a:ln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762125" y="846138"/>
            <a:ext cx="423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500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168775" y="815975"/>
            <a:ext cx="1135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>
                <a:solidFill>
                  <a:srgbClr val="FFFF00"/>
                </a:solidFill>
                <a:latin typeface="Arial Narrow" charset="0"/>
                <a:cs typeface="Times New Roman" charset="0"/>
              </a:rPr>
              <a:t>Mozambique</a:t>
            </a:r>
            <a:endParaRPr lang="en-GB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6588125" y="1125538"/>
            <a:ext cx="9318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GB" b="1">
                <a:solidFill>
                  <a:srgbClr val="A9FFFF"/>
                </a:solidFill>
                <a:latin typeface="Arial Narrow" charset="0"/>
                <a:cs typeface="Times New Roman" charset="0"/>
              </a:rPr>
              <a:t>China</a:t>
            </a:r>
            <a:endParaRPr lang="en-GB" b="1">
              <a:solidFill>
                <a:srgbClr val="A9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7018338" y="2174875"/>
            <a:ext cx="511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>
                <a:solidFill>
                  <a:srgbClr val="FFCCFF"/>
                </a:solidFill>
                <a:latin typeface="Arial Narrow" charset="0"/>
                <a:cs typeface="Times New Roman" charset="0"/>
              </a:rPr>
              <a:t>Spain</a:t>
            </a:r>
            <a:endParaRPr lang="en-GB" b="1">
              <a:solidFill>
                <a:srgbClr val="FFCC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6835775" y="3487738"/>
            <a:ext cx="6778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b="1">
                <a:solidFill>
                  <a:srgbClr val="66FF66"/>
                </a:solidFill>
                <a:latin typeface="Arial Narrow" charset="0"/>
                <a:cs typeface="Times New Roman" charset="0"/>
              </a:rPr>
              <a:t>Norway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762125" y="1304925"/>
            <a:ext cx="423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200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1762125" y="1749425"/>
            <a:ext cx="423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100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903413" y="22050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50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1903413" y="26606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20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903413" y="31019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10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2044700" y="356393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5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2044700" y="4005263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2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044700" y="4483100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1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2044700" y="4981575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2419350" y="53101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10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3152775" y="5303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20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3871913" y="5303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30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4584700" y="5303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40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5287963" y="5303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50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6013450" y="53038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60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6726238" y="53101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70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7011988" y="5346700"/>
            <a:ext cx="147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000">
                <a:solidFill>
                  <a:srgbClr val="FFFFFF"/>
                </a:solidFill>
                <a:cs typeface="Times New Roman" charset="0"/>
              </a:rPr>
              <a:t>+</a:t>
            </a:r>
            <a:endParaRPr lang="en-GB" sz="2000">
              <a:solidFill>
                <a:schemeClr val="tx1"/>
              </a:solidFill>
              <a:cs typeface="Times New Roman" charset="0"/>
            </a:endParaRPr>
          </a:p>
        </p:txBody>
      </p:sp>
      <p:sp>
        <p:nvSpPr>
          <p:cNvPr id="85019" name="Rectangle 27"/>
          <p:cNvSpPr>
            <a:spLocks noChangeArrowheads="1"/>
          </p:cNvSpPr>
          <p:nvPr/>
        </p:nvSpPr>
        <p:spPr bwMode="auto">
          <a:xfrm>
            <a:off x="4603750" y="5759450"/>
            <a:ext cx="4968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200">
                <a:solidFill>
                  <a:srgbClr val="FFFFFF"/>
                </a:solidFill>
                <a:cs typeface="Times New Roman" charset="0"/>
              </a:rPr>
              <a:t>Age</a:t>
            </a:r>
            <a:endParaRPr lang="en-GB" sz="220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5020" name="Freeform 28"/>
          <p:cNvSpPr>
            <a:spLocks/>
          </p:cNvSpPr>
          <p:nvPr/>
        </p:nvSpPr>
        <p:spPr bwMode="auto">
          <a:xfrm>
            <a:off x="6627813" y="2433638"/>
            <a:ext cx="76200" cy="76200"/>
          </a:xfrm>
          <a:custGeom>
            <a:avLst/>
            <a:gdLst>
              <a:gd name="T0" fmla="*/ 33 w 48"/>
              <a:gd name="T1" fmla="*/ 0 h 48"/>
              <a:gd name="T2" fmla="*/ 48 w 48"/>
              <a:gd name="T3" fmla="*/ 18 h 48"/>
              <a:gd name="T4" fmla="*/ 16 w 48"/>
              <a:gd name="T5" fmla="*/ 48 h 48"/>
              <a:gd name="T6" fmla="*/ 0 w 48"/>
              <a:gd name="T7" fmla="*/ 31 h 48"/>
              <a:gd name="T8" fmla="*/ 33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33" y="0"/>
                </a:moveTo>
                <a:lnTo>
                  <a:pt x="48" y="18"/>
                </a:lnTo>
                <a:lnTo>
                  <a:pt x="16" y="48"/>
                </a:lnTo>
                <a:lnTo>
                  <a:pt x="0" y="31"/>
                </a:lnTo>
                <a:lnTo>
                  <a:pt x="33" y="0"/>
                </a:lnTo>
                <a:close/>
              </a:path>
            </a:pathLst>
          </a:cu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1" name="Rectangle 29"/>
          <p:cNvSpPr>
            <a:spLocks noChangeArrowheads="1"/>
          </p:cNvSpPr>
          <p:nvPr/>
        </p:nvSpPr>
        <p:spPr bwMode="auto">
          <a:xfrm rot="-5400000">
            <a:off x="-539750" y="2959100"/>
            <a:ext cx="38401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2200" dirty="0">
                <a:solidFill>
                  <a:srgbClr val="FFFFFF"/>
                </a:solidFill>
                <a:cs typeface="Times New Roman" charset="0"/>
              </a:rPr>
              <a:t>Annual incidence/100 000 men</a:t>
            </a:r>
            <a:endParaRPr lang="en-GB" sz="2200" dirty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5022" name="Freeform 30"/>
          <p:cNvSpPr>
            <a:spLocks/>
          </p:cNvSpPr>
          <p:nvPr/>
        </p:nvSpPr>
        <p:spPr bwMode="auto">
          <a:xfrm>
            <a:off x="2232025" y="998538"/>
            <a:ext cx="134938" cy="4140200"/>
          </a:xfrm>
          <a:custGeom>
            <a:avLst/>
            <a:gdLst>
              <a:gd name="T0" fmla="*/ 0 w 91"/>
              <a:gd name="T1" fmla="*/ 0 h 2994"/>
              <a:gd name="T2" fmla="*/ 91 w 91"/>
              <a:gd name="T3" fmla="*/ 0 h 2994"/>
              <a:gd name="T4" fmla="*/ 91 w 91"/>
              <a:gd name="T5" fmla="*/ 2994 h 2994"/>
              <a:gd name="T6" fmla="*/ 0 w 91"/>
              <a:gd name="T7" fmla="*/ 2994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2994">
                <a:moveTo>
                  <a:pt x="0" y="0"/>
                </a:moveTo>
                <a:lnTo>
                  <a:pt x="91" y="0"/>
                </a:lnTo>
                <a:lnTo>
                  <a:pt x="91" y="2994"/>
                </a:lnTo>
                <a:lnTo>
                  <a:pt x="0" y="2994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Line 31"/>
          <p:cNvSpPr>
            <a:spLocks noChangeShapeType="1"/>
          </p:cNvSpPr>
          <p:nvPr/>
        </p:nvSpPr>
        <p:spPr bwMode="auto">
          <a:xfrm>
            <a:off x="2232025" y="1450975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>
            <a:off x="2232025" y="1898650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>
            <a:off x="2232025" y="2355850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6" name="Line 34"/>
          <p:cNvSpPr>
            <a:spLocks noChangeShapeType="1"/>
          </p:cNvSpPr>
          <p:nvPr/>
        </p:nvSpPr>
        <p:spPr bwMode="auto">
          <a:xfrm>
            <a:off x="2232025" y="2814638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7" name="Line 35"/>
          <p:cNvSpPr>
            <a:spLocks noChangeShapeType="1"/>
          </p:cNvSpPr>
          <p:nvPr/>
        </p:nvSpPr>
        <p:spPr bwMode="auto">
          <a:xfrm>
            <a:off x="2232025" y="3252788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8" name="Line 36"/>
          <p:cNvSpPr>
            <a:spLocks noChangeShapeType="1"/>
          </p:cNvSpPr>
          <p:nvPr/>
        </p:nvSpPr>
        <p:spPr bwMode="auto">
          <a:xfrm>
            <a:off x="2232025" y="3716338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9" name="Line 37"/>
          <p:cNvSpPr>
            <a:spLocks noChangeShapeType="1"/>
          </p:cNvSpPr>
          <p:nvPr/>
        </p:nvSpPr>
        <p:spPr bwMode="auto">
          <a:xfrm>
            <a:off x="2232025" y="4151313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0" name="Line 38"/>
          <p:cNvSpPr>
            <a:spLocks noChangeShapeType="1"/>
          </p:cNvSpPr>
          <p:nvPr/>
        </p:nvSpPr>
        <p:spPr bwMode="auto">
          <a:xfrm>
            <a:off x="2232025" y="4633913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1" name="Freeform 39"/>
          <p:cNvSpPr>
            <a:spLocks/>
          </p:cNvSpPr>
          <p:nvPr/>
        </p:nvSpPr>
        <p:spPr bwMode="auto">
          <a:xfrm rot="-5400000">
            <a:off x="4664869" y="3061494"/>
            <a:ext cx="134938" cy="4279900"/>
          </a:xfrm>
          <a:custGeom>
            <a:avLst/>
            <a:gdLst>
              <a:gd name="T0" fmla="*/ 0 w 91"/>
              <a:gd name="T1" fmla="*/ 0 h 2994"/>
              <a:gd name="T2" fmla="*/ 91 w 91"/>
              <a:gd name="T3" fmla="*/ 0 h 2994"/>
              <a:gd name="T4" fmla="*/ 91 w 91"/>
              <a:gd name="T5" fmla="*/ 2994 h 2994"/>
              <a:gd name="T6" fmla="*/ 0 w 91"/>
              <a:gd name="T7" fmla="*/ 2994 h 2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2994">
                <a:moveTo>
                  <a:pt x="0" y="0"/>
                </a:moveTo>
                <a:lnTo>
                  <a:pt x="91" y="0"/>
                </a:lnTo>
                <a:lnTo>
                  <a:pt x="91" y="2994"/>
                </a:lnTo>
                <a:lnTo>
                  <a:pt x="0" y="2994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2" name="Line 40"/>
          <p:cNvSpPr>
            <a:spLocks noChangeShapeType="1"/>
          </p:cNvSpPr>
          <p:nvPr/>
        </p:nvSpPr>
        <p:spPr bwMode="auto">
          <a:xfrm rot="-5400000">
            <a:off x="5360194" y="5201444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3" name="Line 41"/>
          <p:cNvSpPr>
            <a:spLocks noChangeShapeType="1"/>
          </p:cNvSpPr>
          <p:nvPr/>
        </p:nvSpPr>
        <p:spPr bwMode="auto">
          <a:xfrm rot="-5400000">
            <a:off x="3234531" y="5201444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4" name="Line 42"/>
          <p:cNvSpPr>
            <a:spLocks noChangeShapeType="1"/>
          </p:cNvSpPr>
          <p:nvPr/>
        </p:nvSpPr>
        <p:spPr bwMode="auto">
          <a:xfrm rot="-5400000">
            <a:off x="3952081" y="5201444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5" name="Line 43"/>
          <p:cNvSpPr>
            <a:spLocks noChangeShapeType="1"/>
          </p:cNvSpPr>
          <p:nvPr/>
        </p:nvSpPr>
        <p:spPr bwMode="auto">
          <a:xfrm rot="-5400000">
            <a:off x="4653756" y="5201444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6" name="Line 44"/>
          <p:cNvSpPr>
            <a:spLocks noChangeShapeType="1"/>
          </p:cNvSpPr>
          <p:nvPr/>
        </p:nvSpPr>
        <p:spPr bwMode="auto">
          <a:xfrm rot="-5400000">
            <a:off x="6098381" y="5201444"/>
            <a:ext cx="1349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7" name="Freeform 45"/>
          <p:cNvSpPr>
            <a:spLocks/>
          </p:cNvSpPr>
          <p:nvPr/>
        </p:nvSpPr>
        <p:spPr bwMode="auto">
          <a:xfrm>
            <a:off x="3317875" y="1123950"/>
            <a:ext cx="3683000" cy="2667000"/>
          </a:xfrm>
          <a:custGeom>
            <a:avLst/>
            <a:gdLst>
              <a:gd name="T0" fmla="*/ 0 w 2320"/>
              <a:gd name="T1" fmla="*/ 1680 h 1680"/>
              <a:gd name="T2" fmla="*/ 384 w 2320"/>
              <a:gd name="T3" fmla="*/ 888 h 1680"/>
              <a:gd name="T4" fmla="*/ 874 w 2320"/>
              <a:gd name="T5" fmla="*/ 624 h 1680"/>
              <a:gd name="T6" fmla="*/ 1300 w 2320"/>
              <a:gd name="T7" fmla="*/ 0 h 1680"/>
              <a:gd name="T8" fmla="*/ 1624 w 2320"/>
              <a:gd name="T9" fmla="*/ 366 h 1680"/>
              <a:gd name="T10" fmla="*/ 1846 w 2320"/>
              <a:gd name="T11" fmla="*/ 126 h 1680"/>
              <a:gd name="T12" fmla="*/ 2320 w 2320"/>
              <a:gd name="T13" fmla="*/ 432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1680">
                <a:moveTo>
                  <a:pt x="0" y="1680"/>
                </a:moveTo>
                <a:lnTo>
                  <a:pt x="384" y="888"/>
                </a:lnTo>
                <a:lnTo>
                  <a:pt x="874" y="624"/>
                </a:lnTo>
                <a:lnTo>
                  <a:pt x="1300" y="0"/>
                </a:lnTo>
                <a:lnTo>
                  <a:pt x="1624" y="366"/>
                </a:lnTo>
                <a:lnTo>
                  <a:pt x="1846" y="126"/>
                </a:lnTo>
                <a:lnTo>
                  <a:pt x="2320" y="432"/>
                </a:lnTo>
              </a:path>
            </a:pathLst>
          </a:custGeom>
          <a:noFill/>
          <a:ln w="38100" cmpd="sng">
            <a:solidFill>
              <a:srgbClr val="A9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1730</Words>
  <Application>Microsoft Office PowerPoint</Application>
  <PresentationFormat>On-screen Show (4:3)</PresentationFormat>
  <Paragraphs>311</Paragraphs>
  <Slides>39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Hepatocellular carcinoma in West Africa: risk factors and pathogenesis</vt:lpstr>
      <vt:lpstr>Introduction</vt:lpstr>
      <vt:lpstr>HCC in Africa</vt:lpstr>
      <vt:lpstr>Evidence from 19 Years of Population-Based Cancer Registration in Gambia(1988–2006) </vt:lpstr>
      <vt:lpstr>HCC in Gambia</vt:lpstr>
      <vt:lpstr>PowerPoint Presentation</vt:lpstr>
      <vt:lpstr>PowerPoint Presentation</vt:lpstr>
      <vt:lpstr>PowerPoint Presentation</vt:lpstr>
      <vt:lpstr>PowerPoint Presentation</vt:lpstr>
      <vt:lpstr>Medical admissions with  HCC  at KATH (Jan-June 2013)</vt:lpstr>
      <vt:lpstr>Ethnicity and HCC</vt:lpstr>
      <vt:lpstr>Ethnicity and HCC</vt:lpstr>
      <vt:lpstr> Why the high incidence in Africa? </vt:lpstr>
      <vt:lpstr>Why the high incidence of HCC  in Africa?</vt:lpstr>
      <vt:lpstr>Epidemiology of HBV infection in Africa</vt:lpstr>
      <vt:lpstr>Consequences of early hepatitis B virus infection</vt:lpstr>
      <vt:lpstr>Hepatitis B Surface Antigenaemia among Adult Nigerians with Clinical Features of Liver Diseases </vt:lpstr>
      <vt:lpstr>PATHOGENESIS OF HEPATITIS B VIRUS-INDUCED HEPATOCELLULAR CARCINOMA     </vt:lpstr>
      <vt:lpstr>PATHOGENESIS OF HEPATITIS B VIRUS-INDUCED HEPATOCELLULAR CARCINOMA</vt:lpstr>
      <vt:lpstr>Associations Between Hepatitis B Virus Mutations and the Risk of Hepatocellular Carcinoma</vt:lpstr>
      <vt:lpstr> Dietary exposure to fungal toxin aflatoxin B1 </vt:lpstr>
      <vt:lpstr>Distribution of HCC cases attributable to aflatoxin in different regions of the world.</vt:lpstr>
      <vt:lpstr>PowerPoint Presentation</vt:lpstr>
      <vt:lpstr>PowerPoint Presentation</vt:lpstr>
      <vt:lpstr>Biotransformation of AFB1</vt:lpstr>
      <vt:lpstr>Detoxification pathway of AFBO</vt:lpstr>
      <vt:lpstr>PowerPoint Presentation</vt:lpstr>
      <vt:lpstr>PowerPoint Presentation</vt:lpstr>
      <vt:lpstr>Chronic hepatitis C</vt:lpstr>
      <vt:lpstr>PowerPoint Presentation</vt:lpstr>
      <vt:lpstr>PATHOGENESIS OF HCV-INDUCED HEPATOCELLULAR CARCINOMA</vt:lpstr>
      <vt:lpstr>Hepatitis B and C induced HCC </vt:lpstr>
      <vt:lpstr>    INTERACTION BETWEEN HEPATITIS B AND C                   VIRUSES IN HEPATOCARCINOGENESIS   IN  SOUTHERN AFRICAN BLACKS</vt:lpstr>
      <vt:lpstr>Variation in prevalence of chronic infection with HBV and HCV in patients HCC </vt:lpstr>
      <vt:lpstr>PowerPoint Presentation</vt:lpstr>
      <vt:lpstr>PowerPoint Presentation</vt:lpstr>
      <vt:lpstr>AFRICAN DIETARY IRON OVERLOAD AS A CAUSE OF HEPATOCELLULAR CARCINOMA</vt:lpstr>
      <vt:lpstr>PowerPoint Presentation</vt:lpstr>
      <vt:lpstr>PowerPoint Presentation</vt:lpstr>
    </vt:vector>
  </TitlesOfParts>
  <Company>KNUST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Hepatocellular Carcinoma in West Africa</dc:title>
  <dc:creator>Richard Phillips</dc:creator>
  <cp:lastModifiedBy>Nallely</cp:lastModifiedBy>
  <cp:revision>79</cp:revision>
  <cp:lastPrinted>2013-08-11T20:22:10Z</cp:lastPrinted>
  <dcterms:created xsi:type="dcterms:W3CDTF">2013-08-08T13:25:08Z</dcterms:created>
  <dcterms:modified xsi:type="dcterms:W3CDTF">2013-08-13T08:58:00Z</dcterms:modified>
</cp:coreProperties>
</file>